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43"/>
  </p:notesMasterIdLst>
  <p:sldIdLst>
    <p:sldId id="5492" r:id="rId3"/>
    <p:sldId id="5453" r:id="rId4"/>
    <p:sldId id="5475" r:id="rId5"/>
    <p:sldId id="1082" r:id="rId6"/>
    <p:sldId id="423" r:id="rId7"/>
    <p:sldId id="308" r:id="rId8"/>
    <p:sldId id="5413" r:id="rId9"/>
    <p:sldId id="5293" r:id="rId10"/>
    <p:sldId id="327" r:id="rId11"/>
    <p:sldId id="1076" r:id="rId12"/>
    <p:sldId id="5483" r:id="rId13"/>
    <p:sldId id="5476" r:id="rId14"/>
    <p:sldId id="5451" r:id="rId15"/>
    <p:sldId id="5430" r:id="rId16"/>
    <p:sldId id="5443" r:id="rId17"/>
    <p:sldId id="5428" r:id="rId18"/>
    <p:sldId id="5484" r:id="rId19"/>
    <p:sldId id="5473" r:id="rId20"/>
    <p:sldId id="5431" r:id="rId21"/>
    <p:sldId id="5493" r:id="rId22"/>
    <p:sldId id="5489" r:id="rId23"/>
    <p:sldId id="5448" r:id="rId24"/>
    <p:sldId id="5432" r:id="rId25"/>
    <p:sldId id="5446" r:id="rId26"/>
    <p:sldId id="5436" r:id="rId27"/>
    <p:sldId id="5444" r:id="rId28"/>
    <p:sldId id="5414" r:id="rId29"/>
    <p:sldId id="5422" r:id="rId30"/>
    <p:sldId id="5490" r:id="rId31"/>
    <p:sldId id="5416" r:id="rId32"/>
    <p:sldId id="5433" r:id="rId33"/>
    <p:sldId id="5434" r:id="rId34"/>
    <p:sldId id="5419" r:id="rId35"/>
    <p:sldId id="5420" r:id="rId36"/>
    <p:sldId id="5421" r:id="rId37"/>
    <p:sldId id="5435" r:id="rId38"/>
    <p:sldId id="5491" r:id="rId39"/>
    <p:sldId id="5474" r:id="rId40"/>
    <p:sldId id="5472" r:id="rId41"/>
    <p:sldId id="544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mble, Travis" initials="HT" lastIdx="2" clrIdx="0">
    <p:extLst>
      <p:ext uri="{19B8F6BF-5375-455C-9EA6-DF929625EA0E}">
        <p15:presenceInfo xmlns:p15="http://schemas.microsoft.com/office/powerpoint/2012/main" userId="S::hqt@ornl.gov::17553d75-8c19-4e29-b1f0-be9eb0971a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00" autoAdjust="0"/>
    <p:restoredTop sz="96353" autoAdjust="0"/>
  </p:normalViewPr>
  <p:slideViewPr>
    <p:cSldViewPr snapToGrid="0">
      <p:cViewPr varScale="1">
        <p:scale>
          <a:sx n="124" d="100"/>
          <a:sy n="124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116252941563007"/>
          <c:y val="6.928818598764154E-2"/>
          <c:w val="0.45767484235494998"/>
          <c:h val="0.825219850645164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B8-43D6-8D33-8248170017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B8-43D6-8D33-8248170017C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FB8-43D6-8D33-8248170017C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FB8-43D6-8D33-8248170017C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FB8-43D6-8D33-8248170017C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FB8-43D6-8D33-8248170017C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FB8-43D6-8D33-8248170017C9}"/>
              </c:ext>
            </c:extLst>
          </c:dPt>
          <c:dLbls>
            <c:dLbl>
              <c:idx val="0"/>
              <c:layout>
                <c:manualLayout>
                  <c:x val="-3.1373378280432546E-2"/>
                  <c:y val="7.46703799294240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684264249813118"/>
                      <c:h val="0.153952287269846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B8-43D6-8D33-8248170017C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FB8-43D6-8D33-8248170017C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FB8-43D6-8D33-8248170017C9}"/>
                </c:ext>
              </c:extLst>
            </c:dLbl>
            <c:dLbl>
              <c:idx val="3"/>
              <c:layout>
                <c:manualLayout>
                  <c:x val="-6.1491772022752862E-2"/>
                  <c:y val="-2.4429710330583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830554113148705"/>
                      <c:h val="0.171756991409085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FB8-43D6-8D33-8248170017C9}"/>
                </c:ext>
              </c:extLst>
            </c:dLbl>
            <c:dLbl>
              <c:idx val="4"/>
              <c:layout>
                <c:manualLayout>
                  <c:x val="-5.5632015470286941E-2"/>
                  <c:y val="-8.9084097882756059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15380860460597"/>
                      <c:h val="0.127037843281116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FB8-43D6-8D33-8248170017C9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3FB8-43D6-8D33-8248170017C9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3FB8-43D6-8D33-8248170017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Sheet1!$B$1:$H$1</c:f>
              <c:strCache>
                <c:ptCount val="7"/>
                <c:pt idx="0">
                  <c:v>Astrophysics</c:v>
                </c:pt>
                <c:pt idx="1">
                  <c:v> Biology </c:v>
                </c:pt>
                <c:pt idx="2">
                  <c:v> Chemistry </c:v>
                </c:pt>
                <c:pt idx="3">
                  <c:v> Earth Science </c:v>
                </c:pt>
                <c:pt idx="4">
                  <c:v> Engineering </c:v>
                </c:pt>
                <c:pt idx="5">
                  <c:v> Materials Science </c:v>
                </c:pt>
                <c:pt idx="6">
                  <c:v> Physics </c:v>
                </c:pt>
              </c:strCache>
            </c:strRef>
          </c:cat>
          <c:val>
            <c:numRef>
              <c:f>Sheet1!$B$17:$H$17</c:f>
              <c:numCache>
                <c:formatCode>0.000</c:formatCode>
                <c:ptCount val="7"/>
                <c:pt idx="0">
                  <c:v>0.17589743589743589</c:v>
                </c:pt>
                <c:pt idx="1">
                  <c:v>8.0256410256410254E-2</c:v>
                </c:pt>
                <c:pt idx="2">
                  <c:v>6.0256410256410257E-2</c:v>
                </c:pt>
                <c:pt idx="3">
                  <c:v>0.13012820512820514</c:v>
                </c:pt>
                <c:pt idx="4">
                  <c:v>0.10243589743589744</c:v>
                </c:pt>
                <c:pt idx="5">
                  <c:v>0.21794871794871795</c:v>
                </c:pt>
                <c:pt idx="6">
                  <c:v>0.22666666666666666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FB8-43D6-8D33-8248170017C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425A-2488-4C1C-9035-DC94E29EF45A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437DA-A73D-47F0-BE60-486CB777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5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natur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126/science.1222360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</a:rPr>
              <a:t>2020 DOE INCITE Allocations by Category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</a:endParaRPr>
          </a:p>
          <a:p>
            <a:r>
              <a:rPr lang="en-US" sz="1200" dirty="0"/>
              <a:t>Computing for scientific and engineering problems and the science of doing such computations</a:t>
            </a:r>
          </a:p>
          <a:p>
            <a:r>
              <a:rPr lang="en-US" sz="1200" dirty="0"/>
              <a:t>Modelling challenges generate new computer requirements, while computer constraints spur new methods for simulation</a:t>
            </a:r>
          </a:p>
          <a:p>
            <a:r>
              <a:rPr lang="en-US" sz="1200" dirty="0"/>
              <a:t>Example: Monte Carlo sampling using GPU-accelerated compute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2EBF56-992D-47D9-BDD2-78B0DAFDA9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59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Feynman emphasizes that computing with the laws of quantum physics could open up new territory, but that it would be a challenging capability to master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8507D-E8B0-A248-991D-E3DA664148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88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Hydrogen Atoms under Magnification: Direct Observation of the Nodal Structure of Stark States</a:t>
            </a:r>
          </a:p>
          <a:p>
            <a:r>
              <a:rPr lang="en-US" dirty="0"/>
              <a:t>In this Letter, we report photoionization microscopy experiments where this nodal structure is directly observed. The experiments provide a validation of theoretical predictions that have been made over the last three decades.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2EBF56-992D-47D9-BDD2-78B0DAFDA9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16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Feynman emphasizes that computing with the laws of quantum physics could open up new territory, but that it would be a challenging capability to master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8507D-E8B0-A248-991D-E3DA664148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887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Trapped Ions</a:t>
            </a:r>
          </a:p>
          <a:p>
            <a:r>
              <a:rPr lang="en-US" b="0" dirty="0"/>
              <a:t>A. M. </a:t>
            </a:r>
            <a:r>
              <a:rPr lang="en-US" b="0" dirty="0" err="1"/>
              <a:t>Steane</a:t>
            </a:r>
            <a:r>
              <a:rPr lang="en-US" b="0" dirty="0"/>
              <a:t> and E. G. </a:t>
            </a:r>
            <a:r>
              <a:rPr lang="en-US" b="0" dirty="0" err="1"/>
              <a:t>Rieffel</a:t>
            </a:r>
            <a:r>
              <a:rPr lang="en-US" b="0" dirty="0"/>
              <a:t>, "Beyond bits: the future of quantum information processing," in </a:t>
            </a:r>
            <a:r>
              <a:rPr lang="en-US" b="0" i="1" dirty="0"/>
              <a:t>Computer</a:t>
            </a:r>
            <a:r>
              <a:rPr lang="en-US" b="0" dirty="0"/>
              <a:t>, vol. 33, no. 1, pp. 38-45, Jan. 2000, </a:t>
            </a:r>
            <a:r>
              <a:rPr lang="en-US" b="0" dirty="0" err="1"/>
              <a:t>doi</a:t>
            </a:r>
            <a:r>
              <a:rPr lang="en-US" b="0" dirty="0"/>
              <a:t>: 10.1109/2.816267.</a:t>
            </a:r>
          </a:p>
          <a:p>
            <a:r>
              <a:rPr lang="en-US" b="0" dirty="0"/>
              <a:t>https://ieeexplore.ieee.org/document/816267</a:t>
            </a:r>
          </a:p>
          <a:p>
            <a:endParaRPr lang="en-US" b="0" dirty="0"/>
          </a:p>
          <a:p>
            <a:r>
              <a:rPr lang="en-US" b="0" dirty="0"/>
              <a:t>Superconductors</a:t>
            </a:r>
          </a:p>
          <a:p>
            <a:r>
              <a:rPr lang="en-US" b="0" dirty="0"/>
              <a:t>Dickel, https://blog.qutech.nl/2017/08/13/how-to-make-artificial-atoms-out-of-electrical-circuits-part-ii-circuit-quantum-electrodynamics-and-the-transmon/</a:t>
            </a:r>
          </a:p>
          <a:p>
            <a:endParaRPr lang="en-US" b="0" dirty="0"/>
          </a:p>
          <a:p>
            <a:r>
              <a:rPr lang="en-US" b="0" dirty="0"/>
              <a:t>Semiconductors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D DiVincenzo, Real and realistic quantum computers, </a:t>
            </a:r>
            <a:r>
              <a:rPr lang="en-US" b="0" i="1" dirty="0">
                <a:hlinkClick r:id="rId3"/>
              </a:rPr>
              <a:t>Nature</a:t>
            </a:r>
            <a:r>
              <a:rPr lang="en-US" b="0" dirty="0"/>
              <a:t> volume 393, pages113–114(1998)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https://www.nature.com/articles/30094</a:t>
            </a:r>
          </a:p>
          <a:p>
            <a:endParaRPr lang="en-US" b="0" dirty="0"/>
          </a:p>
          <a:p>
            <a:r>
              <a:rPr lang="en-US" b="0" dirty="0"/>
              <a:t>Topological materials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Stern and Linder, </a:t>
            </a:r>
            <a:r>
              <a:rPr lang="en-US" b="1" dirty="0"/>
              <a:t>Topological Quantum Computation—From Basic Concepts to First Experiments</a:t>
            </a:r>
          </a:p>
          <a:p>
            <a:r>
              <a:rPr lang="en-US" i="1" dirty="0"/>
              <a:t>Science </a:t>
            </a:r>
            <a:r>
              <a:rPr lang="en-US" dirty="0"/>
              <a:t> 08 Mar 2013: Vol. 339, Issue 6124, pp. 1179-1184 DOI: 10.1126/science.1231473 </a:t>
            </a:r>
          </a:p>
          <a:p>
            <a:r>
              <a:rPr lang="en-US" b="0" dirty="0"/>
              <a:t>https://science.sciencemag.org/content/339/6124/1179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V. </a:t>
            </a:r>
            <a:r>
              <a:rPr lang="en-US" b="0" dirty="0" err="1"/>
              <a:t>Mourik</a:t>
            </a:r>
            <a:r>
              <a:rPr lang="en-US" b="0" dirty="0"/>
              <a:t> et al., </a:t>
            </a:r>
            <a:r>
              <a:rPr lang="en-US" b="1" dirty="0"/>
              <a:t>Signatures of Majorana Fermions in Hybrid Superconductor-Semiconductor Nanowire Devices, Science (2012); </a:t>
            </a:r>
            <a:r>
              <a:rPr lang="en-US" dirty="0">
                <a:hlinkClick r:id="rId4"/>
              </a:rPr>
              <a:t>10.1126/science.1222360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Implemented version of theoretical proposals. Scanning electron microscope image of the device with normal (N) and superconducting (S) contacts. The S contact only covers the right part of the nanowire. The underlying gates, numbered 1 to 4, are covered with a dielectric. </a:t>
            </a:r>
            <a:endParaRPr lang="en-US" b="1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Yu, P. et al. Non-</a:t>
            </a:r>
            <a:r>
              <a:rPr lang="en-US" dirty="0" err="1"/>
              <a:t>majorana</a:t>
            </a:r>
            <a:r>
              <a:rPr lang="en-US" dirty="0"/>
              <a:t> states yield nearly quantized conductance in superconductor-semiconductor nanowire devices, </a:t>
            </a:r>
            <a:r>
              <a:rPr lang="en-US" b="1" dirty="0"/>
              <a:t>Phys. Rev. B 100, 205412, (2019)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2EBF56-992D-47D9-BDD2-78B0DAFDA9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41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D85ABE-4610-415D-8E4C-1C0E62F2F8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7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E3749-46C6-4FBE-84E9-026B456F59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5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265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6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039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24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CCF2-A6FA-4A11-B15D-95B6830E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2F42-2827-40D1-9DF4-4D45FB64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742B-319A-44F9-8F05-7D62552E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805A-B2D5-4ECA-976F-E55FEC610632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48EBF-7B23-4B5F-9C44-F7C47C2C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5C5A-A4DE-47D8-90B0-1E9DE48B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A2DC-81DE-4ED6-BFDC-3B6BE33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2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854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809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835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737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124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155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805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5" y="966459"/>
            <a:ext cx="2902773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64755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5" y="969264"/>
            <a:ext cx="2902773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64755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8924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64755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900736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64755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339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21598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5" y="966459"/>
            <a:ext cx="223683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21598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2664875" y="1453347"/>
            <a:ext cx="221598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2664875" y="966459"/>
            <a:ext cx="221598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5060730" y="1453347"/>
            <a:ext cx="221598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5060731" y="966459"/>
            <a:ext cx="221598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7456374" y="1444069"/>
            <a:ext cx="221598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7456375" y="957181"/>
            <a:ext cx="221598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20753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660180" y="987686"/>
            <a:ext cx="223683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81643" y="1536326"/>
            <a:ext cx="220753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2752" y="987686"/>
            <a:ext cx="2226403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0782" y="1536326"/>
            <a:ext cx="220753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1680" y="978408"/>
            <a:ext cx="2235260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71120" y="1527048"/>
            <a:ext cx="220753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185C97-0B72-4848-9017-DB7EE5123D3F}"/>
              </a:ext>
            </a:extLst>
          </p:cNvPr>
          <p:cNvSpPr/>
          <p:nvPr userDrawn="1"/>
        </p:nvSpPr>
        <p:spPr>
          <a:xfrm>
            <a:off x="9855144" y="1453347"/>
            <a:ext cx="221598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35D9EA-9DD4-4AD4-B4A9-289DBEBD7E23}"/>
              </a:ext>
            </a:extLst>
          </p:cNvPr>
          <p:cNvSpPr/>
          <p:nvPr userDrawn="1"/>
        </p:nvSpPr>
        <p:spPr>
          <a:xfrm>
            <a:off x="9855145" y="966459"/>
            <a:ext cx="221598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E2476C9-11CA-40D8-94ED-34BA3B739C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0450" y="987686"/>
            <a:ext cx="2235260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EE60BBF3-D0AD-4CC9-B5AD-6C0AAE2664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69890" y="1536326"/>
            <a:ext cx="220753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28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7341" y="1083755"/>
            <a:ext cx="4155059" cy="396269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7153020" cy="470933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/>
        </p:nvSpPr>
        <p:spPr bwMode="auto">
          <a:xfrm>
            <a:off x="7427342" y="0"/>
            <a:ext cx="4764657" cy="6487064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4885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2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67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11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0"/>
            <a:ext cx="11334583" cy="6350270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10909"/>
          </a:xfrm>
        </p:spPr>
        <p:txBody>
          <a:bodyPr/>
          <a:lstStyle>
            <a:lvl1pPr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2975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760A2-0817-4D2F-B053-F9109D8834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98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8114" y="1005840"/>
            <a:ext cx="5512750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88114" y="1527048"/>
            <a:ext cx="551275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469035" y="1005840"/>
            <a:ext cx="550960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469035" y="1527048"/>
            <a:ext cx="550960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032272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8EDD48-0F15-4067-B1FA-7B96BFB5A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8114" y="1005840"/>
            <a:ext cx="5512750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88114" y="1527048"/>
            <a:ext cx="551275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469035" y="1005840"/>
            <a:ext cx="550960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469035" y="1527048"/>
            <a:ext cx="550960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032272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8EDD48-0F15-4067-B1FA-7B96BFB5A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4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65655" rtl="0">
              <a:spcBef>
                <a:spcPts val="1467"/>
              </a:spcBef>
              <a:spcAft>
                <a:spcPts val="0"/>
              </a:spcAft>
              <a:buSzPts val="1900"/>
              <a:buChar char="•"/>
              <a:defRPr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–"/>
              <a:defRPr/>
            </a:lvl2pPr>
            <a:lvl3pPr marL="1828754" lvl="2" indent="-423323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rtl="0">
              <a:spcBef>
                <a:spcPts val="800"/>
              </a:spcBef>
              <a:spcAft>
                <a:spcPts val="0"/>
              </a:spcAft>
              <a:buSzPts val="1400"/>
              <a:buChar char="–"/>
              <a:defRPr/>
            </a:lvl4pPr>
            <a:lvl5pPr marL="3047924" lvl="4" indent="-423323" rtl="0">
              <a:spcBef>
                <a:spcPts val="667"/>
              </a:spcBef>
              <a:spcAft>
                <a:spcPts val="0"/>
              </a:spcAft>
              <a:buSzPts val="1400"/>
              <a:buChar char="»"/>
              <a:defRPr/>
            </a:lvl5pPr>
            <a:lvl6pPr marL="3657509" lvl="5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26853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29767" y="274320"/>
            <a:ext cx="11430000" cy="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48055" y="1653735"/>
            <a:ext cx="11430000" cy="4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65655" algn="l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•"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44025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lvl="2" indent="-4233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lvl="3" indent="-4233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lvl="4" indent="-423323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015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71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70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179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11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17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340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74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6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65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ww.olcf.ornl.gov/olcf-resources/compute-systems/quantum-computing-user-progra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E490-9ECF-48B6-8179-3712D579B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482" y="1814341"/>
            <a:ext cx="11018478" cy="584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00"/>
                </a:solidFill>
              </a:rPr>
              <a:t>QNLP Workflow on HPC +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30422-FB87-4B1A-8720-4CF57EA6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2" y="3595955"/>
            <a:ext cx="5292306" cy="1602768"/>
          </a:xfrm>
        </p:spPr>
        <p:txBody>
          <a:bodyPr/>
          <a:lstStyle/>
          <a:p>
            <a:pPr algn="r"/>
            <a:r>
              <a:rPr lang="en-US" sz="1800" b="1" dirty="0">
                <a:solidFill>
                  <a:srgbClr val="FFFF00"/>
                </a:solidFill>
              </a:rPr>
              <a:t>In-Saeng Suh</a:t>
            </a:r>
            <a:r>
              <a:rPr lang="en-US" sz="1800" b="1" dirty="0"/>
              <a:t>, Prasanna Date, Francisco Rios, Antonio Coello Perez, Kathleen Hamilton, Mayanka Chandra Shekar, John Gounley and Georgia Tourassi</a:t>
            </a:r>
          </a:p>
          <a:p>
            <a:pPr algn="r"/>
            <a:r>
              <a:rPr lang="en-US" b="1" dirty="0"/>
              <a:t>Oak Ridge National Laboratory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C0DA-7EE4-4AF2-92E3-BB6B6A702A6C}"/>
              </a:ext>
            </a:extLst>
          </p:cNvPr>
          <p:cNvSpPr txBox="1"/>
          <p:nvPr/>
        </p:nvSpPr>
        <p:spPr>
          <a:xfrm>
            <a:off x="310896" y="5737412"/>
            <a:ext cx="555835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This research is supported by the Department of Energy Office of Science Advanced Scientific Computing Research program office.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D1769-7248-60E8-DDCE-EE68152ED9EA}"/>
              </a:ext>
            </a:extLst>
          </p:cNvPr>
          <p:cNvSpPr txBox="1"/>
          <p:nvPr/>
        </p:nvSpPr>
        <p:spPr>
          <a:xfrm>
            <a:off x="310896" y="1183633"/>
            <a:ext cx="32752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Q</a:t>
            </a:r>
            <a:r>
              <a:rPr lang="en-US" dirty="0">
                <a:solidFill>
                  <a:schemeClr val="bg1"/>
                </a:solidFill>
              </a:rPr>
              <a:t>CE23 Tutorial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– 09/21/2023</a:t>
            </a:r>
          </a:p>
        </p:txBody>
      </p:sp>
    </p:spTree>
    <p:extLst>
      <p:ext uri="{BB962C8B-B14F-4D97-AF65-F5344CB8AC3E}">
        <p14:creationId xmlns:p14="http://schemas.microsoft.com/office/powerpoint/2010/main" val="38049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77" y="320041"/>
            <a:ext cx="11422261" cy="535531"/>
          </a:xfrm>
        </p:spPr>
        <p:txBody>
          <a:bodyPr/>
          <a:lstStyle/>
          <a:p>
            <a:r>
              <a:rPr lang="en-US" dirty="0"/>
              <a:t>Scientific Computing with Quantum Computers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060" y="1216058"/>
            <a:ext cx="7436894" cy="4723188"/>
          </a:xfrm>
        </p:spPr>
        <p:txBody>
          <a:bodyPr/>
          <a:lstStyle/>
          <a:p>
            <a:pPr marL="166688" lvl="1" indent="-166688">
              <a:buFont typeface="Arial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</a:rPr>
              <a:t>Algorithms</a:t>
            </a:r>
            <a:r>
              <a:rPr lang="en-US" sz="2000" dirty="0">
                <a:latin typeface="+mj-lt"/>
              </a:rPr>
              <a:t> in the quantum computing model have been found to take fewer steps to solve problems</a:t>
            </a:r>
          </a:p>
          <a:p>
            <a:pPr marL="685801" lvl="3" indent="-166688">
              <a:buFont typeface="Arial"/>
              <a:buChar char="•"/>
            </a:pPr>
            <a:endParaRPr lang="en-US" sz="2000" dirty="0">
              <a:latin typeface="+mj-lt"/>
            </a:endParaRPr>
          </a:p>
          <a:p>
            <a:pPr marL="685801" lvl="3" indent="-166688">
              <a:buFont typeface="Arial"/>
              <a:buChar char="•"/>
            </a:pPr>
            <a:endParaRPr lang="en-US" sz="2000" dirty="0">
              <a:latin typeface="+mj-lt"/>
            </a:endParaRPr>
          </a:p>
          <a:p>
            <a:pPr marL="685801" lvl="3" indent="-166688">
              <a:buFont typeface="Arial"/>
              <a:buChar char="•"/>
            </a:pPr>
            <a:endParaRPr lang="en-US" sz="2000" dirty="0">
              <a:latin typeface="+mj-lt"/>
            </a:endParaRPr>
          </a:p>
          <a:p>
            <a:pPr marL="519113" lvl="3" indent="0">
              <a:buNone/>
            </a:pPr>
            <a:endParaRPr lang="en-US" sz="2000" dirty="0">
              <a:latin typeface="+mj-lt"/>
            </a:endParaRPr>
          </a:p>
          <a:p>
            <a:pPr marL="519113" lvl="3" indent="0">
              <a:buNone/>
            </a:pPr>
            <a:r>
              <a:rPr lang="en-US" sz="2000" dirty="0">
                <a:latin typeface="+mj-lt"/>
              </a:rPr>
              <a:t>	</a:t>
            </a:r>
          </a:p>
          <a:p>
            <a:pPr marL="166688" lvl="1" indent="-166688">
              <a:buFont typeface="Arial"/>
              <a:buChar char="•"/>
            </a:pPr>
            <a:r>
              <a:rPr lang="en-US" sz="2000" dirty="0">
                <a:latin typeface="+mj-lt"/>
              </a:rPr>
              <a:t>Several physical </a:t>
            </a:r>
            <a:r>
              <a:rPr lang="en-US" sz="2000" b="1" dirty="0">
                <a:solidFill>
                  <a:srgbClr val="0070C0"/>
                </a:solidFill>
                <a:latin typeface="+mj-lt"/>
              </a:rPr>
              <a:t>domains</a:t>
            </a:r>
            <a:r>
              <a:rPr lang="en-US" sz="2000" dirty="0">
                <a:latin typeface="+mj-lt"/>
              </a:rPr>
              <a:t> motivate quantum computing as a new paradigm for scientific computing</a:t>
            </a:r>
          </a:p>
          <a:p>
            <a:pPr marL="166688" lvl="1" indent="-166688">
              <a:buFont typeface="Arial"/>
              <a:buChar char="•"/>
            </a:pPr>
            <a:endParaRPr lang="en-US" sz="2000" dirty="0">
              <a:latin typeface="+mj-lt"/>
            </a:endParaRPr>
          </a:p>
          <a:p>
            <a:pPr marL="166688" lvl="1" indent="-166688">
              <a:buFont typeface="Arial"/>
              <a:buChar char="•"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2276" y="2021876"/>
            <a:ext cx="3031920" cy="167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Quantum Simulation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Partition Functions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Discrete Optimization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7378" y="4608927"/>
            <a:ext cx="3644267" cy="167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Artificial Intelligence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Data Analytics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Planning and Routing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Verification and Validation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B71C-D0A2-4E32-B3FB-BCA413F9C895}"/>
              </a:ext>
            </a:extLst>
          </p:cNvPr>
          <p:cNvSpPr txBox="1"/>
          <p:nvPr/>
        </p:nvSpPr>
        <p:spPr>
          <a:xfrm>
            <a:off x="4077378" y="2021876"/>
            <a:ext cx="2908489" cy="1776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Factoring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Unstructured Search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Eigensystems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Linear Systems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C8D50-C063-46A6-98F2-1CB71DB5B9D0}"/>
              </a:ext>
            </a:extLst>
          </p:cNvPr>
          <p:cNvSpPr txBox="1"/>
          <p:nvPr/>
        </p:nvSpPr>
        <p:spPr>
          <a:xfrm>
            <a:off x="992276" y="4608927"/>
            <a:ext cx="2852384" cy="167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High-energy Physics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Materials Science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Chemistry</a:t>
            </a:r>
          </a:p>
          <a:p>
            <a:pPr marL="455613" marR="0" lvl="2" indent="-166688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1E764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rPr>
              <a:t>Biological Systems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DD066C-1F1A-4D3F-B33D-DED12DDD3E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342" y="1216058"/>
            <a:ext cx="1579042" cy="1166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A6B550-4BC4-454C-9BDE-A9D0115BC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204"/>
          <a:stretch/>
        </p:blipFill>
        <p:spPr>
          <a:xfrm>
            <a:off x="10487772" y="774844"/>
            <a:ext cx="1433137" cy="1559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C4B1CD-2A67-4522-A93B-6DEBB022BF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954" y="2810266"/>
            <a:ext cx="1847817" cy="1385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921D5B-E234-4B23-8568-C0F13807FA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430" y="4786858"/>
            <a:ext cx="2271099" cy="1455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7BB777-49F4-4469-943F-B1DDE1A8806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353334"/>
              </a:clrFrom>
              <a:clrTo>
                <a:srgbClr val="35333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0771" y="4489496"/>
            <a:ext cx="1909858" cy="1167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22D357-C8C1-4AEB-9197-E236E5A55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68" y="2620714"/>
            <a:ext cx="1221711" cy="15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/>
              <p:nvPr/>
            </p:nvSpPr>
            <p:spPr>
              <a:xfrm>
                <a:off x="1861030" y="865251"/>
                <a:ext cx="8289837" cy="44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Overview HPC and QC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solidFill>
                      <a:srgbClr val="0070C0"/>
                    </a:solidFill>
                  </a:rPr>
                  <a:t> Integration of HPC and QC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Why Quantum NLP?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Quantum Pipeline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on HPC and QC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HPC and QC Workflow and more 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30" y="865251"/>
                <a:ext cx="8289837" cy="4429098"/>
              </a:xfrm>
              <a:prstGeom prst="rect">
                <a:avLst/>
              </a:prstGeom>
              <a:blipFill>
                <a:blip r:embed="rId2"/>
                <a:stretch>
                  <a:fillRect l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1795274-63FB-53FE-E784-C2EC3B4D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90931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140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0A7-FC71-7FB4-DB0C-E454158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4" y="397611"/>
            <a:ext cx="11425894" cy="978729"/>
          </a:xfrm>
        </p:spPr>
        <p:txBody>
          <a:bodyPr/>
          <a:lstStyle/>
          <a:p>
            <a:r>
              <a:rPr lang="en-US" b="1" dirty="0"/>
              <a:t>Quantum Computing and Classical Computing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5C19-F8B9-49CD-F61C-1F426EF54F0A}"/>
              </a:ext>
            </a:extLst>
          </p:cNvPr>
          <p:cNvSpPr txBox="1"/>
          <p:nvPr/>
        </p:nvSpPr>
        <p:spPr>
          <a:xfrm>
            <a:off x="2737741" y="6057420"/>
            <a:ext cx="910698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Coming Soon Your Business: Quantum Computing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IBM: </a:t>
            </a:r>
            <a:r>
              <a:rPr lang="en-US" sz="1400" dirty="0">
                <a:latin typeface="+mn-lt"/>
              </a:rPr>
              <a:t>https://</a:t>
            </a:r>
            <a:r>
              <a:rPr lang="en-US" sz="1400" dirty="0" err="1">
                <a:latin typeface="+mn-lt"/>
              </a:rPr>
              <a:t>www.ibm.com</a:t>
            </a:r>
            <a:r>
              <a:rPr lang="en-US" sz="1400" dirty="0">
                <a:latin typeface="+mn-lt"/>
              </a:rPr>
              <a:t>/thought-leadership/institute-business-value/</a:t>
            </a:r>
            <a:r>
              <a:rPr lang="en-US" sz="1400" dirty="0" err="1">
                <a:latin typeface="+mn-lt"/>
              </a:rPr>
              <a:t>en</a:t>
            </a:r>
            <a:r>
              <a:rPr lang="en-US" sz="1400" dirty="0">
                <a:latin typeface="+mn-lt"/>
              </a:rPr>
              <a:t>-us/report/</a:t>
            </a:r>
            <a:r>
              <a:rPr lang="en-US" sz="1400" dirty="0" err="1">
                <a:latin typeface="+mn-lt"/>
              </a:rPr>
              <a:t>quantumstrategy</a:t>
            </a:r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7DBE4B-CC36-30EA-0154-8DEB5BCF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243" y="965771"/>
            <a:ext cx="6696822" cy="5078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C470C-7115-848D-2C01-DF1CC04A8852}"/>
              </a:ext>
            </a:extLst>
          </p:cNvPr>
          <p:cNvSpPr txBox="1"/>
          <p:nvPr/>
        </p:nvSpPr>
        <p:spPr>
          <a:xfrm>
            <a:off x="7366065" y="1685401"/>
            <a:ext cx="4825935" cy="29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latin typeface="+mn-lt"/>
              </a:rPr>
              <a:t>Current NISQ QC: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Quantum Algorithms are not yet </a:t>
            </a:r>
          </a:p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    as developed as classical one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Qubit Decoherence – </a:t>
            </a: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rror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Lack of QRAM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ü"/>
            </a:pPr>
            <a:endParaRPr lang="en-US" b="1" dirty="0">
              <a:solidFill>
                <a:srgbClr val="0070C0"/>
              </a:solidFill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ü"/>
            </a:pPr>
            <a:endParaRPr lang="en-US" sz="2400" b="1" dirty="0">
              <a:solidFill>
                <a:srgbClr val="0070C0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   </a:t>
            </a:r>
            <a:r>
              <a:rPr lang="en-US" sz="2400" b="1" dirty="0">
                <a:sym typeface="Wingdings" pitchFamily="2" charset="2"/>
              </a:rPr>
              <a:t> Need: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HPC+QC Hybrid model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  <a:latin typeface="+mn-lt"/>
                <a:sym typeface="Wingdings" pitchFamily="2" charset="2"/>
              </a:rPr>
              <a:t>Heterogeneous wo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rkflow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018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0A7-FC71-7FB4-DB0C-E454158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4" y="397610"/>
            <a:ext cx="11430000" cy="539496"/>
          </a:xfrm>
        </p:spPr>
        <p:txBody>
          <a:bodyPr/>
          <a:lstStyle/>
          <a:p>
            <a:r>
              <a:rPr lang="en-US" b="1" dirty="0"/>
              <a:t>Integration of HPC and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51F8-A0A7-B110-9313-6E749BE2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4" y="1653735"/>
            <a:ext cx="11743945" cy="4047778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At a system level </a:t>
            </a:r>
            <a:r>
              <a:rPr lang="en-US" dirty="0"/>
              <a:t>– QC integrated in HPC clusters</a:t>
            </a: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a programming level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en-US" dirty="0"/>
              <a:t>Build a full hardware-software stack</a:t>
            </a:r>
          </a:p>
          <a:p>
            <a:r>
              <a:rPr lang="en-US" sz="3200" b="1" dirty="0">
                <a:solidFill>
                  <a:srgbClr val="0070C0"/>
                </a:solidFill>
              </a:rPr>
              <a:t>At an application level </a:t>
            </a:r>
            <a:r>
              <a:rPr lang="en-US" dirty="0"/>
              <a:t>– QC leads disruptive changes in the complexity of some applications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Thus,</a:t>
            </a:r>
            <a:r>
              <a:rPr lang="en-US" dirty="0"/>
              <a:t> </a:t>
            </a:r>
            <a:r>
              <a:rPr lang="en-US" b="1" dirty="0"/>
              <a:t>compute-intensive, or intractable problems  </a:t>
            </a:r>
            <a:r>
              <a:rPr lang="en-US" dirty="0"/>
              <a:t>                         		 in the HPC domain 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</a:t>
            </a:r>
            <a:r>
              <a:rPr lang="en-US" b="1" dirty="0"/>
              <a:t>Tractable in QC</a:t>
            </a:r>
          </a:p>
        </p:txBody>
      </p:sp>
    </p:spTree>
    <p:extLst>
      <p:ext uri="{BB962C8B-B14F-4D97-AF65-F5344CB8AC3E}">
        <p14:creationId xmlns:p14="http://schemas.microsoft.com/office/powerpoint/2010/main" val="270578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0A7-FC71-7FB4-DB0C-E454158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2" y="274053"/>
            <a:ext cx="11430000" cy="978729"/>
          </a:xfrm>
        </p:spPr>
        <p:txBody>
          <a:bodyPr/>
          <a:lstStyle/>
          <a:p>
            <a:r>
              <a:rPr lang="en-US" b="1" dirty="0"/>
              <a:t>Hybrid Architectures:</a:t>
            </a:r>
            <a:br>
              <a:rPr lang="en-US" b="1" dirty="0"/>
            </a:br>
            <a:r>
              <a:rPr lang="en-US" b="1" dirty="0"/>
              <a:t>		The Accelerator Models of Computing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801F02-62F6-14FE-3A1A-0D9E538CB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28" y="1174679"/>
            <a:ext cx="10225206" cy="41678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7C745-3A4C-7EA8-E0DE-7789D26EB093}"/>
              </a:ext>
            </a:extLst>
          </p:cNvPr>
          <p:cNvSpPr txBox="1"/>
          <p:nvPr/>
        </p:nvSpPr>
        <p:spPr>
          <a:xfrm>
            <a:off x="2959176" y="5342562"/>
            <a:ext cx="666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+mn-lt"/>
              </a:rPr>
              <a:t>The Accelerator models of computing</a:t>
            </a:r>
          </a:p>
          <a:p>
            <a:pPr algn="ctr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latin typeface="+mn-lt"/>
              </a:rPr>
              <a:t>(Sakar, Al-Ars, and </a:t>
            </a:r>
            <a:r>
              <a:rPr lang="en-US" sz="1600" b="1" dirty="0" err="1">
                <a:latin typeface="+mn-lt"/>
              </a:rPr>
              <a:t>Bertels</a:t>
            </a:r>
            <a:r>
              <a:rPr lang="en-US" sz="1600" b="1" dirty="0">
                <a:latin typeface="+mn-lt"/>
              </a:rPr>
              <a:t> 2021, </a:t>
            </a:r>
            <a:r>
              <a:rPr lang="en-US" sz="1600" b="1" dirty="0" err="1">
                <a:latin typeface="+mn-lt"/>
              </a:rPr>
              <a:t>PLoS</a:t>
            </a:r>
            <a:r>
              <a:rPr lang="en-US" sz="1600" b="1" dirty="0">
                <a:latin typeface="+mn-lt"/>
              </a:rPr>
              <a:t> ONE 16, 4: e0249850) 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011A1C9-AFC2-A600-9490-C5E125A4856D}"/>
              </a:ext>
            </a:extLst>
          </p:cNvPr>
          <p:cNvSpPr/>
          <p:nvPr/>
        </p:nvSpPr>
        <p:spPr>
          <a:xfrm>
            <a:off x="7838249" y="3467624"/>
            <a:ext cx="1910992" cy="1874938"/>
          </a:xfrm>
          <a:prstGeom prst="cloud">
            <a:avLst/>
          </a:prstGeom>
          <a:solidFill>
            <a:srgbClr val="FF0000">
              <a:alpha val="27057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8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0A7-FC71-7FB4-DB0C-E454158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4" y="397610"/>
            <a:ext cx="11430000" cy="53553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System Integration with Quantum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51F8-A0A7-B110-9313-6E749BE2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4" y="226390"/>
            <a:ext cx="11603532" cy="6190823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</a:rPr>
              <a:t>Loose integration model:</a:t>
            </a: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</a:rPr>
              <a:t>Tight integration model: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CAF58-BCD7-8293-D3E5-AD55869B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44" y="4156045"/>
            <a:ext cx="2654300" cy="180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22B30-0580-E50A-E09A-C2EE6F876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36" y="995965"/>
            <a:ext cx="3904108" cy="3157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4CE358-3CF5-C044-D88A-65E9905EAE05}"/>
              </a:ext>
            </a:extLst>
          </p:cNvPr>
          <p:cNvSpPr txBox="1"/>
          <p:nvPr/>
        </p:nvSpPr>
        <p:spPr>
          <a:xfrm>
            <a:off x="5674292" y="4451721"/>
            <a:ext cx="164820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i="1" dirty="0">
                <a:latin typeface="+mn-lt"/>
              </a:rPr>
              <a:t>On-chip QPU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BF004-1C45-4181-98F7-1E05A172C3B3}"/>
              </a:ext>
            </a:extLst>
          </p:cNvPr>
          <p:cNvSpPr txBox="1"/>
          <p:nvPr/>
        </p:nvSpPr>
        <p:spPr>
          <a:xfrm>
            <a:off x="3132620" y="6156269"/>
            <a:ext cx="623439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T. Humble and K. Britt 2016, </a:t>
            </a:r>
            <a:r>
              <a:rPr lang="en-US" sz="1100" dirty="0">
                <a:solidFill>
                  <a:srgbClr val="0070C0"/>
                </a:solidFill>
                <a:latin typeface="+mn-lt"/>
              </a:rPr>
              <a:t>Software systems for High-performance Quantum Computing</a:t>
            </a:r>
          </a:p>
          <a:p>
            <a:pPr algn="l">
              <a:lnSpc>
                <a:spcPct val="90000"/>
              </a:lnSpc>
            </a:pPr>
            <a:r>
              <a:rPr lang="en-US" sz="1100" dirty="0"/>
              <a:t>K. Britt and T. Humble 2017, </a:t>
            </a:r>
            <a:r>
              <a:rPr lang="en-US" sz="1100" dirty="0">
                <a:solidFill>
                  <a:srgbClr val="0070C0"/>
                </a:solidFill>
              </a:rPr>
              <a:t>High-Performance Computing with Quantum Processing Units</a:t>
            </a:r>
          </a:p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K. Britt, F. </a:t>
            </a:r>
            <a:r>
              <a:rPr lang="en-US" sz="1100" dirty="0" err="1"/>
              <a:t>Mohiyaddin</a:t>
            </a:r>
            <a:r>
              <a:rPr lang="en-US" sz="1100" dirty="0"/>
              <a:t>, and T. Humble 2017</a:t>
            </a:r>
            <a:r>
              <a:rPr lang="en-US" sz="1100" dirty="0">
                <a:solidFill>
                  <a:srgbClr val="0070C0"/>
                </a:solidFill>
              </a:rPr>
              <a:t>, Quantum Accelerators for HPC Systems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V. Bartsch, et. al.  2021, </a:t>
            </a:r>
            <a:r>
              <a:rPr lang="en-US" sz="1100" dirty="0">
                <a:solidFill>
                  <a:srgbClr val="0070C0"/>
                </a:solidFill>
              </a:rPr>
              <a:t>Quantum for HPC</a:t>
            </a:r>
            <a:endParaRPr lang="en-US" sz="11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64791CF-BABA-1A5A-9692-76F3DE6D9A27}"/>
              </a:ext>
            </a:extLst>
          </p:cNvPr>
          <p:cNvSpPr/>
          <p:nvPr/>
        </p:nvSpPr>
        <p:spPr>
          <a:xfrm>
            <a:off x="5674292" y="899327"/>
            <a:ext cx="4096908" cy="1803400"/>
          </a:xfrm>
          <a:prstGeom prst="cloud">
            <a:avLst/>
          </a:prstGeom>
          <a:solidFill>
            <a:srgbClr val="FF0000">
              <a:alpha val="30000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F83785-4974-2A4E-0B72-78533817888F}"/>
              </a:ext>
            </a:extLst>
          </p:cNvPr>
          <p:cNvSpPr/>
          <p:nvPr/>
        </p:nvSpPr>
        <p:spPr>
          <a:xfrm>
            <a:off x="6961909" y="2506951"/>
            <a:ext cx="3345872" cy="1710488"/>
          </a:xfrm>
          <a:prstGeom prst="ellipse">
            <a:avLst/>
          </a:prstGeom>
          <a:solidFill>
            <a:srgbClr val="00B050">
              <a:alpha val="29791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1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1C7D443-4BD0-0BD6-0789-9A06C7D52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0" y="1682126"/>
            <a:ext cx="9969789" cy="32940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6AD51-8390-7A63-1527-6A20F02A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613367"/>
            <a:ext cx="11430000" cy="539496"/>
          </a:xfrm>
        </p:spPr>
        <p:txBody>
          <a:bodyPr/>
          <a:lstStyle/>
          <a:p>
            <a:r>
              <a:rPr lang="en-US" b="1" dirty="0"/>
              <a:t>Workflows between HPC and Quantum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A388E-9436-6463-085D-7D4EF8CD68F4}"/>
              </a:ext>
            </a:extLst>
          </p:cNvPr>
          <p:cNvSpPr txBox="1"/>
          <p:nvPr/>
        </p:nvSpPr>
        <p:spPr>
          <a:xfrm>
            <a:off x="4177778" y="5449887"/>
            <a:ext cx="720902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latin typeface="+mn-lt"/>
              </a:rPr>
              <a:t>Workflows between HPC and Quantum Computers, </a:t>
            </a:r>
            <a:r>
              <a:rPr lang="en-US" sz="1400" b="1" dirty="0" err="1">
                <a:latin typeface="+mn-lt"/>
              </a:rPr>
              <a:t>Bieberich</a:t>
            </a:r>
            <a:r>
              <a:rPr lang="en-US" sz="1400" b="1" dirty="0">
                <a:latin typeface="+mn-lt"/>
              </a:rPr>
              <a:t>, et al. (</a:t>
            </a:r>
            <a:r>
              <a:rPr lang="en-US" sz="1400" b="1" dirty="0">
                <a:solidFill>
                  <a:srgbClr val="0070C0"/>
                </a:solidFill>
                <a:latin typeface="+mn-lt"/>
              </a:rPr>
              <a:t>ORNL</a:t>
            </a:r>
            <a:r>
              <a:rPr lang="en-US" sz="1400" b="1" dirty="0">
                <a:latin typeface="+mn-lt"/>
              </a:rPr>
              <a:t>), 2022</a:t>
            </a: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06C09614-A0A5-5969-5793-C9CB45A78705}"/>
              </a:ext>
            </a:extLst>
          </p:cNvPr>
          <p:cNvSpPr/>
          <p:nvPr/>
        </p:nvSpPr>
        <p:spPr>
          <a:xfrm rot="10800000">
            <a:off x="2272146" y="3567545"/>
            <a:ext cx="6899564" cy="1196849"/>
          </a:xfrm>
          <a:prstGeom prst="curvedDownArrow">
            <a:avLst/>
          </a:prstGeom>
          <a:solidFill>
            <a:srgbClr val="C00000">
              <a:alpha val="70000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E80C569D-C5A5-FDEA-25BA-57A11679FD1A}"/>
              </a:ext>
            </a:extLst>
          </p:cNvPr>
          <p:cNvSpPr/>
          <p:nvPr/>
        </p:nvSpPr>
        <p:spPr>
          <a:xfrm>
            <a:off x="2410691" y="1682125"/>
            <a:ext cx="6899564" cy="1196849"/>
          </a:xfrm>
          <a:prstGeom prst="curvedDownArrow">
            <a:avLst/>
          </a:prstGeom>
          <a:solidFill>
            <a:srgbClr val="C00000">
              <a:alpha val="70000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9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/>
              <p:nvPr/>
            </p:nvSpPr>
            <p:spPr>
              <a:xfrm>
                <a:off x="1951081" y="998815"/>
                <a:ext cx="8289837" cy="44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Overview HPC and QC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Integration of HPC and QC</a:t>
                </a:r>
                <a:endParaRPr lang="en-US" sz="3200" b="1" dirty="0">
                  <a:solidFill>
                    <a:srgbClr val="0070C0"/>
                  </a:solidFill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solidFill>
                      <a:srgbClr val="0070C0"/>
                    </a:solidFill>
                  </a:rPr>
                  <a:t> Why Quantum NLP?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Quantum Pipeline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on HPC and QC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HPC and QC Workflow and more 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81" y="998815"/>
                <a:ext cx="8289837" cy="4429098"/>
              </a:xfrm>
              <a:prstGeom prst="rect">
                <a:avLst/>
              </a:prstGeom>
              <a:blipFill>
                <a:blip r:embed="rId2"/>
                <a:stretch>
                  <a:fillRect l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1795274-63FB-53FE-E784-C2EC3B4D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90931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51001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B91A-7F46-98C5-D790-B7342B02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84" y="350375"/>
            <a:ext cx="7342632" cy="535531"/>
          </a:xfrm>
        </p:spPr>
        <p:txBody>
          <a:bodyPr/>
          <a:lstStyle/>
          <a:p>
            <a:r>
              <a:rPr lang="en-US" sz="3200" b="1">
                <a:solidFill>
                  <a:srgbClr val="0070C0"/>
                </a:solidFill>
              </a:rPr>
              <a:t>Natural Language Processing (NLP)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83EC-086B-7148-98E3-4650E9C0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964" y="1336296"/>
            <a:ext cx="5135036" cy="4185408"/>
          </a:xfrm>
        </p:spPr>
        <p:txBody>
          <a:bodyPr/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è"/>
            </a:pPr>
            <a:r>
              <a:rPr lang="en-US" sz="2400" b="1" dirty="0">
                <a:sym typeface="Wingdings" pitchFamily="2" charset="2"/>
              </a:rPr>
              <a:t>An area of study with elements from linguistics, computer science and artificial intelligence that focuses on the interaction between computers and human languages 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è"/>
            </a:pPr>
            <a:r>
              <a:rPr lang="en-US" sz="2400" b="1" dirty="0">
                <a:latin typeface="+mn-lt"/>
                <a:sym typeface="Wingdings" pitchFamily="2" charset="2"/>
              </a:rPr>
              <a:t>The goal is to make computers capable of understanding text and spoken language in much the same way that human do</a:t>
            </a:r>
          </a:p>
          <a:p>
            <a:pPr marL="0" indent="0" algn="l">
              <a:lnSpc>
                <a:spcPct val="90000"/>
              </a:lnSpc>
              <a:buNone/>
            </a:pPr>
            <a:r>
              <a:rPr lang="en-US" sz="2000" b="1" dirty="0">
                <a:latin typeface="+mn-lt"/>
              </a:rPr>
              <a:t>		</a:t>
            </a:r>
          </a:p>
        </p:txBody>
      </p:sp>
      <p:pic>
        <p:nvPicPr>
          <p:cNvPr id="5" name="Picture 4" descr="A diagram of different languages&#10;&#10;Description automatically generated">
            <a:extLst>
              <a:ext uri="{FF2B5EF4-FFF2-40B4-BE49-F238E27FC236}">
                <a16:creationId xmlns:a16="http://schemas.microsoft.com/office/drawing/2014/main" id="{DF08C6D3-DB37-4198-505E-CA7A70A50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03" y="2283895"/>
            <a:ext cx="5615148" cy="381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F549-9099-0701-AF0A-070BA61730FD}"/>
              </a:ext>
            </a:extLst>
          </p:cNvPr>
          <p:cNvSpPr txBox="1"/>
          <p:nvPr/>
        </p:nvSpPr>
        <p:spPr>
          <a:xfrm>
            <a:off x="5808406" y="6099427"/>
            <a:ext cx="6491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err="1"/>
              <a:t>www.turing.com</a:t>
            </a:r>
            <a:r>
              <a:rPr lang="en-US" sz="1400" b="1" dirty="0"/>
              <a:t>/kb/applications-of-quantum-</a:t>
            </a:r>
            <a:r>
              <a:rPr lang="en-US" sz="1400" b="1" dirty="0" err="1"/>
              <a:t>nlp</a:t>
            </a:r>
            <a:r>
              <a:rPr lang="en-US" sz="1400" b="1" dirty="0"/>
              <a:t>-for-translation</a:t>
            </a:r>
          </a:p>
        </p:txBody>
      </p:sp>
    </p:spTree>
    <p:extLst>
      <p:ext uri="{BB962C8B-B14F-4D97-AF65-F5344CB8AC3E}">
        <p14:creationId xmlns:p14="http://schemas.microsoft.com/office/powerpoint/2010/main" val="341912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B91A-7F46-98C5-D790-B7342B02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55" y="310363"/>
            <a:ext cx="9802432" cy="535531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Quantum Natural Language Processing (QNLP)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8983EC-086B-7148-98E3-4650E9C086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077" y="914936"/>
                <a:ext cx="6748219" cy="5485864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The creation of quantum algorithm for NLP</a:t>
                </a:r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b="1" dirty="0">
                    <a:sym typeface="Wingdings" pitchFamily="2" charset="2"/>
                  </a:rPr>
                  <a:t> </a:t>
                </a:r>
                <a:r>
                  <a:rPr lang="en-US" b="1" dirty="0">
                    <a:solidFill>
                      <a:srgbClr val="0070C0"/>
                    </a:solidFill>
                  </a:rPr>
                  <a:t>Quantum Natural Language Processing (QNLP)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ko-KR" b="1" dirty="0"/>
                  <a:t>Why QNLP?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0070C0"/>
                    </a:solidFill>
                  </a:rPr>
                  <a:t>	</a:t>
                </a:r>
                <a:r>
                  <a:rPr lang="en-US" sz="1200" b="1" dirty="0">
                    <a:solidFill>
                      <a:srgbClr val="0070C0"/>
                    </a:solidFill>
                  </a:rPr>
                  <a:t>(</a:t>
                </a:r>
                <a:r>
                  <a:rPr lang="en-US" sz="1200" b="1" dirty="0" err="1">
                    <a:solidFill>
                      <a:srgbClr val="0070C0"/>
                    </a:solidFill>
                  </a:rPr>
                  <a:t>Coeke</a:t>
                </a:r>
                <a:r>
                  <a:rPr lang="en-US" sz="1200" b="1" dirty="0">
                    <a:solidFill>
                      <a:srgbClr val="0070C0"/>
                    </a:solidFill>
                  </a:rPr>
                  <a:t>, et al. 2020, arXiv:2012.03755)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Mapping: Dataset-Token-State</a:t>
                </a:r>
              </a:p>
              <a:p>
                <a:pPr marL="0" indent="0">
                  <a:buNone/>
                </a:pPr>
                <a:endParaRPr lang="en-US" sz="14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14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14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1400" b="1" dirty="0">
                  <a:solidFill>
                    <a:srgbClr val="0070C0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Applications of QNLP on HPC+QC: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  <a:sym typeface="Wingdings" pitchFamily="2" charset="2"/>
                  </a:rPr>
                  <a:t>     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 err="1">
                    <a:solidFill>
                      <a:srgbClr val="0070C0"/>
                    </a:solidFill>
                  </a:rPr>
                  <a:t>ambeq</a:t>
                </a:r>
                <a:r>
                  <a:rPr lang="en-US" b="1" dirty="0">
                    <a:solidFill>
                      <a:srgbClr val="0070C0"/>
                    </a:solidFill>
                  </a:rPr>
                  <a:t> (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DisCoCat</a:t>
                </a:r>
                <a:r>
                  <a:rPr lang="en-US" b="1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,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qLSTM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,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QNN, QSVM, </a:t>
                </a:r>
                <a:r>
                  <a:rPr lang="en-US" altLang="ko-KR" b="1" dirty="0" err="1">
                    <a:solidFill>
                      <a:srgbClr val="0070C0"/>
                    </a:solidFill>
                  </a:rPr>
                  <a:t>etc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….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8983EC-086B-7148-98E3-4650E9C08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077" y="914936"/>
                <a:ext cx="6748219" cy="5485864"/>
              </a:xfrm>
              <a:blipFill>
                <a:blip r:embed="rId2"/>
                <a:stretch>
                  <a:fillRect l="-752" t="-1386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8CA1AD9-9F06-6EBE-A2CD-2FB581D4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9820"/>
            <a:ext cx="6048416" cy="3252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25110-2CAE-9951-C2CA-1622A0CEEF37}"/>
              </a:ext>
            </a:extLst>
          </p:cNvPr>
          <p:cNvSpPr txBox="1"/>
          <p:nvPr/>
        </p:nvSpPr>
        <p:spPr>
          <a:xfrm>
            <a:off x="6341600" y="5176462"/>
            <a:ext cx="5557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https://</a:t>
            </a:r>
            <a:r>
              <a:rPr lang="en-US" sz="1200" b="1" dirty="0" err="1"/>
              <a:t>www.turing.com</a:t>
            </a:r>
            <a:r>
              <a:rPr lang="en-US" sz="1200" b="1" dirty="0"/>
              <a:t>/kb/applications-of-quantum-</a:t>
            </a:r>
            <a:r>
              <a:rPr lang="en-US" sz="1200" b="1" dirty="0" err="1"/>
              <a:t>nlp</a:t>
            </a:r>
            <a:r>
              <a:rPr lang="en-US" sz="1200" b="1" dirty="0"/>
              <a:t>-for-translation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6EACE-D0C2-7664-3585-B6C5B68EB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762" y="2348571"/>
            <a:ext cx="5070553" cy="763474"/>
          </a:xfrm>
          <a:prstGeom prst="rect">
            <a:avLst/>
          </a:prstGeom>
        </p:spPr>
      </p:pic>
      <p:pic>
        <p:nvPicPr>
          <p:cNvPr id="9" name="Picture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BD7677E-4B04-2952-5481-01B6B1004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39" y="3850406"/>
            <a:ext cx="3164897" cy="1231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5AB47B-564D-75E0-E0F2-6FB6F5C212AF}"/>
              </a:ext>
            </a:extLst>
          </p:cNvPr>
          <p:cNvSpPr txBox="1"/>
          <p:nvPr/>
        </p:nvSpPr>
        <p:spPr>
          <a:xfrm>
            <a:off x="1259384" y="5022170"/>
            <a:ext cx="409278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sz="1200" b="1" dirty="0" err="1">
                <a:solidFill>
                  <a:srgbClr val="0070C0"/>
                </a:solidFill>
                <a:latin typeface="+mn-lt"/>
              </a:rPr>
              <a:t>O’Riordan</a:t>
            </a:r>
            <a:r>
              <a:rPr lang="en-US" sz="1200" b="1" dirty="0">
                <a:solidFill>
                  <a:srgbClr val="0070C0"/>
                </a:solidFill>
                <a:latin typeface="+mn-lt"/>
              </a:rPr>
              <a:t>, 2020  ML: Science and Technology, 2(1))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3C5F8-C403-544C-64C3-14C20C32D0CB}"/>
              </a:ext>
            </a:extLst>
          </p:cNvPr>
          <p:cNvSpPr txBox="1"/>
          <p:nvPr/>
        </p:nvSpPr>
        <p:spPr>
          <a:xfrm>
            <a:off x="2683010" y="6295500"/>
            <a:ext cx="533832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 err="1">
                <a:solidFill>
                  <a:srgbClr val="7030A0"/>
                </a:solidFill>
                <a:latin typeface="+mn-lt"/>
              </a:rPr>
              <a:t>DisCoCat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-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Dis</a:t>
            </a:r>
            <a:r>
              <a:rPr lang="en-US" sz="1600" b="1" dirty="0">
                <a:latin typeface="+mn-lt"/>
              </a:rPr>
              <a:t>tributional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Co</a:t>
            </a:r>
            <a:r>
              <a:rPr lang="en-US" sz="1600" b="1" dirty="0">
                <a:latin typeface="+mn-lt"/>
              </a:rPr>
              <a:t>mpositional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Cat</a:t>
            </a:r>
            <a:r>
              <a:rPr lang="en-US" sz="1600" b="1" dirty="0">
                <a:latin typeface="+mn-lt"/>
              </a:rPr>
              <a:t>egorical</a:t>
            </a:r>
          </a:p>
        </p:txBody>
      </p:sp>
    </p:spTree>
    <p:extLst>
      <p:ext uri="{BB962C8B-B14F-4D97-AF65-F5344CB8AC3E}">
        <p14:creationId xmlns:p14="http://schemas.microsoft.com/office/powerpoint/2010/main" val="180917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/>
              <p:nvPr/>
            </p:nvSpPr>
            <p:spPr>
              <a:xfrm>
                <a:off x="1861030" y="1111831"/>
                <a:ext cx="8289837" cy="44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solidFill>
                      <a:srgbClr val="0070C0"/>
                    </a:solidFill>
                  </a:rPr>
                  <a:t> Overview HPC and QC  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Integration of HPC and QC</a:t>
                </a:r>
                <a:endParaRPr lang="en-US" sz="3200" b="1" dirty="0">
                  <a:solidFill>
                    <a:srgbClr val="0070C0"/>
                  </a:solidFill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Why Quantum NLP?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Quantum Pipeline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on HPC and QC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HPC and QC Workflow and more 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30" y="1111831"/>
                <a:ext cx="8289837" cy="4429098"/>
              </a:xfrm>
              <a:prstGeom prst="rect">
                <a:avLst/>
              </a:prstGeom>
              <a:blipFill>
                <a:blip r:embed="rId2"/>
                <a:stretch>
                  <a:fillRect l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1795274-63FB-53FE-E784-C2EC3B4D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90931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82033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B91A-7F46-98C5-D790-B7342B02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55" y="310363"/>
            <a:ext cx="9802432" cy="535531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Quantum Natural Language Processing (QNLP)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8983EC-086B-7148-98E3-4650E9C086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078" y="1487925"/>
                <a:ext cx="5487922" cy="3965536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Applications of QNLP on HPC+QC: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  <a:sym typeface="Wingdings" pitchFamily="2" charset="2"/>
                  </a:rPr>
                  <a:t>     </a:t>
                </a:r>
                <a:r>
                  <a:rPr lang="en-US" sz="2400" b="1" dirty="0">
                    <a:solidFill>
                      <a:srgbClr val="0070C0"/>
                    </a:solidFill>
                    <a:sym typeface="Wingdings" pitchFamily="2" charset="2"/>
                  </a:rPr>
                  <a:t>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 err="1">
                    <a:solidFill>
                      <a:srgbClr val="0070C0"/>
                    </a:solidFill>
                  </a:rPr>
                  <a:t>ambeq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(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DisCoCat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346075" lvl="1" indent="0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  <a:sym typeface="Wingdings" pitchFamily="2" charset="2"/>
                  </a:rPr>
                  <a:t> </a:t>
                </a:r>
                <a:r>
                  <a:rPr lang="en-US" sz="2000" b="1" dirty="0" err="1">
                    <a:solidFill>
                      <a:srgbClr val="0070C0"/>
                    </a:solidFill>
                  </a:rPr>
                  <a:t>qLSTM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endParaRPr lang="en-US" altLang="ko-KR" sz="2000" b="1" dirty="0">
                  <a:solidFill>
                    <a:srgbClr val="0070C0"/>
                  </a:solidFill>
                </a:endParaRPr>
              </a:p>
              <a:p>
                <a:pPr marL="346075" lvl="1" indent="0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  <a:sym typeface="Wingdings" pitchFamily="2" charset="2"/>
                  </a:rPr>
                  <a:t> </a:t>
                </a:r>
                <a:r>
                  <a:rPr lang="en-US" altLang="ko-KR" sz="2000" b="1" dirty="0">
                    <a:solidFill>
                      <a:srgbClr val="0070C0"/>
                    </a:solidFill>
                  </a:rPr>
                  <a:t>QNN</a:t>
                </a:r>
              </a:p>
              <a:p>
                <a:pPr marL="346075" lvl="1" indent="0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  <a:sym typeface="Wingdings" pitchFamily="2" charset="2"/>
                  </a:rPr>
                  <a:t> </a:t>
                </a:r>
                <a:r>
                  <a:rPr lang="en-US" altLang="ko-KR" sz="2000" b="1" dirty="0">
                    <a:solidFill>
                      <a:srgbClr val="0070C0"/>
                    </a:solidFill>
                  </a:rPr>
                  <a:t>QSVM</a:t>
                </a:r>
              </a:p>
              <a:p>
                <a:pPr marL="346075" lvl="1" indent="0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  <a:sym typeface="Wingdings" pitchFamily="2" charset="2"/>
                  </a:rPr>
                  <a:t> </a:t>
                </a:r>
                <a:r>
                  <a:rPr lang="en-US" altLang="ko-KR" sz="2000" b="1" dirty="0">
                    <a:solidFill>
                      <a:srgbClr val="0070C0"/>
                    </a:solidFill>
                  </a:rPr>
                  <a:t>etc.</a:t>
                </a:r>
              </a:p>
              <a:p>
                <a:pPr marL="346075" lvl="1" indent="0">
                  <a:buNone/>
                </a:pPr>
                <a:r>
                  <a:rPr lang="en-US" altLang="ko-KR" sz="2000" b="1" dirty="0">
                    <a:solidFill>
                      <a:srgbClr val="0070C0"/>
                    </a:solidFill>
                  </a:rPr>
                  <a:t>	- </a:t>
                </a:r>
                <a:r>
                  <a:rPr lang="en-US" altLang="ko-KR" sz="2000" b="1" dirty="0" err="1">
                    <a:solidFill>
                      <a:srgbClr val="0070C0"/>
                    </a:solidFill>
                  </a:rPr>
                  <a:t>qTransformer</a:t>
                </a:r>
                <a:endParaRPr lang="en-US" altLang="ko-KR" sz="2000" b="1" dirty="0">
                  <a:solidFill>
                    <a:srgbClr val="0070C0"/>
                  </a:solidFill>
                </a:endParaRPr>
              </a:p>
              <a:p>
                <a:pPr marL="346075" lvl="1" indent="0">
                  <a:buNone/>
                </a:pPr>
                <a:r>
                  <a:rPr lang="en-US" altLang="ko-KR" sz="2000" b="1" dirty="0">
                    <a:solidFill>
                      <a:srgbClr val="0070C0"/>
                    </a:solidFill>
                  </a:rPr>
                  <a:t>	- Quantum </a:t>
                </a:r>
                <a:r>
                  <a:rPr lang="en-US" altLang="ko-KR" sz="2000" b="1" dirty="0" err="1">
                    <a:solidFill>
                      <a:srgbClr val="0070C0"/>
                    </a:solidFill>
                  </a:rPr>
                  <a:t>ChatGPT</a:t>
                </a:r>
                <a:endParaRPr lang="en-US" altLang="ko-KR" sz="20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8983EC-086B-7148-98E3-4650E9C08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078" y="1487925"/>
                <a:ext cx="5487922" cy="3965536"/>
              </a:xfrm>
              <a:blipFill>
                <a:blip r:embed="rId2"/>
                <a:stretch>
                  <a:fillRect l="-924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8CA1AD9-9F06-6EBE-A2CD-2FB581D4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9820"/>
            <a:ext cx="6048416" cy="3252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25110-2CAE-9951-C2CA-1622A0CEEF37}"/>
              </a:ext>
            </a:extLst>
          </p:cNvPr>
          <p:cNvSpPr txBox="1"/>
          <p:nvPr/>
        </p:nvSpPr>
        <p:spPr>
          <a:xfrm>
            <a:off x="6341600" y="5176462"/>
            <a:ext cx="5557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https://</a:t>
            </a:r>
            <a:r>
              <a:rPr lang="en-US" sz="1200" b="1" dirty="0" err="1"/>
              <a:t>www.turing.com</a:t>
            </a:r>
            <a:r>
              <a:rPr lang="en-US" sz="1200" b="1" dirty="0"/>
              <a:t>/kb/applications-of-quantum-</a:t>
            </a:r>
            <a:r>
              <a:rPr lang="en-US" sz="1200" b="1" dirty="0" err="1"/>
              <a:t>nlp</a:t>
            </a:r>
            <a:r>
              <a:rPr lang="en-US" sz="1200" b="1" dirty="0"/>
              <a:t>-for-translation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3C5F8-C403-544C-64C3-14C20C32D0CB}"/>
              </a:ext>
            </a:extLst>
          </p:cNvPr>
          <p:cNvSpPr txBox="1"/>
          <p:nvPr/>
        </p:nvSpPr>
        <p:spPr>
          <a:xfrm>
            <a:off x="1372004" y="5938526"/>
            <a:ext cx="533832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 err="1">
                <a:solidFill>
                  <a:srgbClr val="7030A0"/>
                </a:solidFill>
                <a:latin typeface="+mn-lt"/>
              </a:rPr>
              <a:t>DisCoCat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-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Dis</a:t>
            </a:r>
            <a:r>
              <a:rPr lang="en-US" sz="1600" b="1" dirty="0">
                <a:latin typeface="+mn-lt"/>
              </a:rPr>
              <a:t>tributional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Co</a:t>
            </a:r>
            <a:r>
              <a:rPr lang="en-US" sz="1600" b="1" dirty="0">
                <a:latin typeface="+mn-lt"/>
              </a:rPr>
              <a:t>mpositional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Cat</a:t>
            </a:r>
            <a:r>
              <a:rPr lang="en-US" sz="1600" b="1" dirty="0">
                <a:latin typeface="+mn-lt"/>
              </a:rPr>
              <a:t>egorical</a:t>
            </a:r>
          </a:p>
        </p:txBody>
      </p:sp>
    </p:spTree>
    <p:extLst>
      <p:ext uri="{BB962C8B-B14F-4D97-AF65-F5344CB8AC3E}">
        <p14:creationId xmlns:p14="http://schemas.microsoft.com/office/powerpoint/2010/main" val="240919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/>
              <p:nvPr/>
            </p:nvSpPr>
            <p:spPr>
              <a:xfrm>
                <a:off x="1861030" y="1214451"/>
                <a:ext cx="8289837" cy="44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Overview HPC and QC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Integration of HPC and QC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Why Quantum NLP?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solidFill>
                      <a:srgbClr val="0070C0"/>
                    </a:solidFill>
                  </a:rPr>
                  <a:t>ambeq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Quantum Pipeline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on HPC and QC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HPC and QC Workflow and more 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30" y="1214451"/>
                <a:ext cx="8289837" cy="44290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1795274-63FB-53FE-E784-C2EC3B4D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90931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28345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E6AD51-8390-7A63-1527-6A20F02A6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7675" y="613367"/>
                <a:ext cx="11430000" cy="59093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600" b="1" dirty="0" err="1">
                    <a:solidFill>
                      <a:srgbClr val="0070C0"/>
                    </a:solidFill>
                  </a:rPr>
                  <a:t>ambeq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/>
                  <a:t>– a toolkit for QNLP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(arXiv:2110.04236)</a:t>
                </a:r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E6AD51-8390-7A63-1527-6A20F02A6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7675" y="613367"/>
                <a:ext cx="11430000" cy="590931"/>
              </a:xfrm>
              <a:blipFill>
                <a:blip r:embed="rId2"/>
                <a:stretch>
                  <a:fillRect l="-666" t="-25000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66F6F8-9ED6-7204-4E75-8F482481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6" y="1204298"/>
            <a:ext cx="9650410" cy="5044177"/>
          </a:xfrm>
          <a:prstGeom prst="rect">
            <a:avLst/>
          </a:prstGeom>
        </p:spPr>
      </p:pic>
      <p:pic>
        <p:nvPicPr>
          <p:cNvPr id="4" name="Picture 3" descr="A cartoon of a typewriter&#10;&#10;Description automatically generated">
            <a:extLst>
              <a:ext uri="{FF2B5EF4-FFF2-40B4-BE49-F238E27FC236}">
                <a16:creationId xmlns:a16="http://schemas.microsoft.com/office/drawing/2014/main" id="{016FB0A0-7085-E801-CC80-11FE6F026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36" y="3321939"/>
            <a:ext cx="2211414" cy="2331763"/>
          </a:xfrm>
          <a:prstGeom prst="rect">
            <a:avLst/>
          </a:prstGeom>
        </p:spPr>
      </p:pic>
      <p:pic>
        <p:nvPicPr>
          <p:cNvPr id="6" name="Picture 5" descr="A close up of a word&#10;&#10;Description automatically generated">
            <a:extLst>
              <a:ext uri="{FF2B5EF4-FFF2-40B4-BE49-F238E27FC236}">
                <a16:creationId xmlns:a16="http://schemas.microsoft.com/office/drawing/2014/main" id="{40472FEB-A114-47CE-C711-762220BCF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01" y="5767915"/>
            <a:ext cx="5590177" cy="731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4B7A1-F561-585C-1CC7-FDD82341131A}"/>
              </a:ext>
            </a:extLst>
          </p:cNvPr>
          <p:cNvSpPr txBox="1"/>
          <p:nvPr/>
        </p:nvSpPr>
        <p:spPr>
          <a:xfrm>
            <a:off x="2601925" y="2030417"/>
            <a:ext cx="500810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latin typeface="+mn-lt"/>
              </a:rPr>
              <a:t>: An Efficient High-Level Python Library for Quantum NLP</a:t>
            </a:r>
          </a:p>
        </p:txBody>
      </p:sp>
    </p:spTree>
    <p:extLst>
      <p:ext uri="{BB962C8B-B14F-4D97-AF65-F5344CB8AC3E}">
        <p14:creationId xmlns:p14="http://schemas.microsoft.com/office/powerpoint/2010/main" val="4281356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23C-8E70-B31C-983A-B1A5F38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72932"/>
            <a:ext cx="9036960" cy="53553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Lambeq </a:t>
            </a:r>
            <a:r>
              <a:rPr lang="en-US" sz="1800" dirty="0">
                <a:solidFill>
                  <a:srgbClr val="0070C0"/>
                </a:solidFill>
              </a:rPr>
              <a:t>(after the late mathematician and linguist </a:t>
            </a:r>
            <a:r>
              <a:rPr lang="en-US" sz="1800" b="1" dirty="0">
                <a:solidFill>
                  <a:srgbClr val="0070C0"/>
                </a:solidFill>
              </a:rPr>
              <a:t>Joachim </a:t>
            </a:r>
            <a:r>
              <a:rPr lang="en-US" sz="1800" b="1" dirty="0" err="1">
                <a:solidFill>
                  <a:srgbClr val="0070C0"/>
                </a:solidFill>
              </a:rPr>
              <a:t>Lambek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CD754-2117-5BF5-C78F-2D90F8BC0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387" y="1217632"/>
            <a:ext cx="8792341" cy="1955874"/>
          </a:xfrm>
        </p:spPr>
        <p:txBody>
          <a:bodyPr/>
          <a:lstStyle/>
          <a:p>
            <a:r>
              <a:rPr lang="en-US" dirty="0"/>
              <a:t>The toolkit and Python library for QNLP</a:t>
            </a:r>
          </a:p>
          <a:p>
            <a:r>
              <a:rPr lang="en-US" dirty="0"/>
              <a:t>It works with TKET quantum software development platform</a:t>
            </a:r>
          </a:p>
          <a:p>
            <a:r>
              <a:rPr lang="en-US" dirty="0"/>
              <a:t>It automates tasks that are necessary for the large-scale implementation of QML pipelines designed in terms of compositional models of language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E06E0DEF-07D7-2BFC-8B6C-B1FEECDE3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61" y="3173506"/>
            <a:ext cx="9067949" cy="2835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A1212-AC6A-1C00-AE6A-31D291D85995}"/>
              </a:ext>
            </a:extLst>
          </p:cNvPr>
          <p:cNvSpPr txBox="1"/>
          <p:nvPr/>
        </p:nvSpPr>
        <p:spPr>
          <a:xfrm>
            <a:off x="5671335" y="6008801"/>
            <a:ext cx="45897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Lorenz, R. et at. (2021), arXiv:2102.12846</a:t>
            </a:r>
          </a:p>
        </p:txBody>
      </p:sp>
    </p:spTree>
    <p:extLst>
      <p:ext uri="{BB962C8B-B14F-4D97-AF65-F5344CB8AC3E}">
        <p14:creationId xmlns:p14="http://schemas.microsoft.com/office/powerpoint/2010/main" val="344506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23C-8E70-B31C-983A-B1A5F38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23" y="309759"/>
            <a:ext cx="10816517" cy="53553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General Pipeline </a:t>
            </a:r>
            <a:r>
              <a:rPr lang="en-US" sz="2000" b="1" dirty="0">
                <a:solidFill>
                  <a:srgbClr val="002060"/>
                </a:solidFill>
              </a:rPr>
              <a:t>(Lorenz R. et. al., QNLP in Practice: arXiv:2102.12846)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CD754-2117-5BF5-C78F-2D90F8BC0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387" y="1217632"/>
            <a:ext cx="8206667" cy="49263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1: Syntax tree parse using Combinatory Categorial 	Grammar (CCG) parser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 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2: Construct the sentences’ </a:t>
            </a:r>
            <a:r>
              <a:rPr lang="en-US" b="1" dirty="0" err="1">
                <a:solidFill>
                  <a:srgbClr val="7030A0"/>
                </a:solidFill>
              </a:rPr>
              <a:t>DisCoCat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diagram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5B9F80-64EE-EE50-93FD-BB3857A8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30" y="2399450"/>
            <a:ext cx="68707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5E0A9-0EC9-5197-0C88-3F58EDEE2211}"/>
              </a:ext>
            </a:extLst>
          </p:cNvPr>
          <p:cNvSpPr txBox="1"/>
          <p:nvPr/>
        </p:nvSpPr>
        <p:spPr>
          <a:xfrm>
            <a:off x="1566229" y="1879741"/>
            <a:ext cx="514916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i="1" dirty="0"/>
              <a:t>p</a:t>
            </a:r>
            <a:r>
              <a:rPr lang="en-US" sz="2800" b="1" i="1" dirty="0">
                <a:latin typeface="+mn-lt"/>
              </a:rPr>
              <a:t>erson prepares tasty dinner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C2F6EEB-8DF1-C9CF-7073-3CE5817B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4" y="1659421"/>
            <a:ext cx="2997363" cy="114410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09DB0A8-0315-1B37-5D9A-A7E869A08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93" y="4125682"/>
            <a:ext cx="5981700" cy="201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5939B7-A677-F937-742B-9537FF652C44}"/>
              </a:ext>
            </a:extLst>
          </p:cNvPr>
          <p:cNvSpPr txBox="1"/>
          <p:nvPr/>
        </p:nvSpPr>
        <p:spPr>
          <a:xfrm>
            <a:off x="6131052" y="6139183"/>
            <a:ext cx="533832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 err="1">
                <a:solidFill>
                  <a:srgbClr val="7030A0"/>
                </a:solidFill>
                <a:latin typeface="+mn-lt"/>
              </a:rPr>
              <a:t>DisCoCat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-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Dis</a:t>
            </a:r>
            <a:r>
              <a:rPr lang="en-US" sz="1600" b="1" dirty="0">
                <a:latin typeface="+mn-lt"/>
              </a:rPr>
              <a:t>tributional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Co</a:t>
            </a:r>
            <a:r>
              <a:rPr lang="en-US" sz="1600" b="1" dirty="0">
                <a:latin typeface="+mn-lt"/>
              </a:rPr>
              <a:t>mpositional </a:t>
            </a:r>
            <a:r>
              <a:rPr lang="en-US" sz="1600" b="1" dirty="0">
                <a:solidFill>
                  <a:srgbClr val="7030A0"/>
                </a:solidFill>
                <a:latin typeface="+mn-lt"/>
              </a:rPr>
              <a:t>Cat</a:t>
            </a:r>
            <a:r>
              <a:rPr lang="en-US" sz="1600" b="1" dirty="0">
                <a:latin typeface="+mn-lt"/>
              </a:rPr>
              <a:t>egorical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98E3CA-DD78-B59D-3448-85676779E92D}"/>
              </a:ext>
            </a:extLst>
          </p:cNvPr>
          <p:cNvCxnSpPr>
            <a:cxnSpLocks/>
          </p:cNvCxnSpPr>
          <p:nvPr/>
        </p:nvCxnSpPr>
        <p:spPr>
          <a:xfrm flipV="1">
            <a:off x="2260315" y="2297122"/>
            <a:ext cx="164386" cy="37585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7B7E25-F481-1715-ED42-75A81C454B47}"/>
              </a:ext>
            </a:extLst>
          </p:cNvPr>
          <p:cNvCxnSpPr>
            <a:cxnSpLocks/>
          </p:cNvCxnSpPr>
          <p:nvPr/>
        </p:nvCxnSpPr>
        <p:spPr>
          <a:xfrm flipV="1">
            <a:off x="3449782" y="2317729"/>
            <a:ext cx="109359" cy="355247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DBD3E7-6D49-E83E-656D-FDE4A14A6EC4}"/>
              </a:ext>
            </a:extLst>
          </p:cNvPr>
          <p:cNvCxnSpPr>
            <a:cxnSpLocks/>
          </p:cNvCxnSpPr>
          <p:nvPr/>
        </p:nvCxnSpPr>
        <p:spPr>
          <a:xfrm flipH="1" flipV="1">
            <a:off x="4912719" y="2265934"/>
            <a:ext cx="145103" cy="391448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231A3F-4795-4E48-052B-B760C6CDA3A3}"/>
              </a:ext>
            </a:extLst>
          </p:cNvPr>
          <p:cNvCxnSpPr>
            <a:cxnSpLocks/>
          </p:cNvCxnSpPr>
          <p:nvPr/>
        </p:nvCxnSpPr>
        <p:spPr>
          <a:xfrm flipH="1" flipV="1">
            <a:off x="5761144" y="2265934"/>
            <a:ext cx="165619" cy="4070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11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23C-8E70-B31C-983A-B1A5F38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72932"/>
            <a:ext cx="9036960" cy="53553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General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CD754-2117-5BF5-C78F-2D90F8BC0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649" y="1227906"/>
            <a:ext cx="11058701" cy="434068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 Rewrite rules and remove cups (costly in quantum circuit)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0070C0"/>
                </a:solidFill>
              </a:rPr>
              <a:t> Bending down all nouns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 Reduced cups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C6E91C-FD58-6F31-8F14-9F0232FF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81" y="2650952"/>
            <a:ext cx="5092700" cy="23114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9DFFEA-007C-3E70-AF15-712F53D7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28" y="3717752"/>
            <a:ext cx="4470400" cy="2489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9AB67-21E3-B02A-3B65-76AC97AE7161}"/>
              </a:ext>
            </a:extLst>
          </p:cNvPr>
          <p:cNvSpPr txBox="1"/>
          <p:nvPr/>
        </p:nvSpPr>
        <p:spPr>
          <a:xfrm>
            <a:off x="7855527" y="3255818"/>
            <a:ext cx="34515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Example of 5 words sentence</a:t>
            </a:r>
          </a:p>
        </p:txBody>
      </p:sp>
    </p:spTree>
    <p:extLst>
      <p:ext uri="{BB962C8B-B14F-4D97-AF65-F5344CB8AC3E}">
        <p14:creationId xmlns:p14="http://schemas.microsoft.com/office/powerpoint/2010/main" val="174466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23C-8E70-B31C-983A-B1A5F38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72932"/>
            <a:ext cx="9036960" cy="53553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General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CD754-2117-5BF5-C78F-2D90F8BC0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387" y="1217632"/>
            <a:ext cx="8792341" cy="373985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 </a:t>
            </a:r>
            <a:r>
              <a:rPr lang="en-US" b="1" dirty="0" err="1">
                <a:solidFill>
                  <a:srgbClr val="0070C0"/>
                </a:solidFill>
              </a:rPr>
              <a:t>DisCoCat</a:t>
            </a:r>
            <a:r>
              <a:rPr lang="en-US" b="1" dirty="0">
                <a:solidFill>
                  <a:srgbClr val="0070C0"/>
                </a:solidFill>
              </a:rPr>
              <a:t> diagram is mapped to a quantum circuit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FEEAD5-B5F4-CBA9-DB4A-7ECC63FAC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7" y="1605123"/>
            <a:ext cx="6286500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91BF6-56F7-1D6F-82B3-81642A68B125}"/>
              </a:ext>
            </a:extLst>
          </p:cNvPr>
          <p:cNvSpPr txBox="1"/>
          <p:nvPr/>
        </p:nvSpPr>
        <p:spPr>
          <a:xfrm>
            <a:off x="1643865" y="2212789"/>
            <a:ext cx="11849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prepares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5B895-6734-D852-C7B9-F0833FB39C27}"/>
              </a:ext>
            </a:extLst>
          </p:cNvPr>
          <p:cNvSpPr txBox="1"/>
          <p:nvPr/>
        </p:nvSpPr>
        <p:spPr>
          <a:xfrm>
            <a:off x="7873941" y="2233337"/>
            <a:ext cx="7120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00B050"/>
                </a:solidFill>
              </a:rPr>
              <a:t>tasty</a:t>
            </a:r>
            <a:endParaRPr lang="en-US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F1CC7-4B4A-C3CF-D328-08F077AA363C}"/>
              </a:ext>
            </a:extLst>
          </p:cNvPr>
          <p:cNvSpPr txBox="1"/>
          <p:nvPr/>
        </p:nvSpPr>
        <p:spPr>
          <a:xfrm>
            <a:off x="1489894" y="4132764"/>
            <a:ext cx="94448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D477-A0EC-A1B6-C9F5-204C29959085}"/>
              </a:ext>
            </a:extLst>
          </p:cNvPr>
          <p:cNvSpPr txBox="1"/>
          <p:nvPr/>
        </p:nvSpPr>
        <p:spPr>
          <a:xfrm>
            <a:off x="8056663" y="4132764"/>
            <a:ext cx="88998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00B050"/>
                </a:solidFill>
              </a:rPr>
              <a:t>dinner</a:t>
            </a:r>
            <a:endParaRPr lang="en-US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5C100-FC15-5F14-F5F2-C24F861B875F}"/>
              </a:ext>
            </a:extLst>
          </p:cNvPr>
          <p:cNvSpPr txBox="1"/>
          <p:nvPr/>
        </p:nvSpPr>
        <p:spPr>
          <a:xfrm>
            <a:off x="4647984" y="5739607"/>
            <a:ext cx="310213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Cup = </a:t>
            </a:r>
            <a:r>
              <a:rPr lang="en-US" b="1" i="1" dirty="0">
                <a:solidFill>
                  <a:srgbClr val="C00000"/>
                </a:solidFill>
              </a:rPr>
              <a:t>Bell-effect </a:t>
            </a:r>
            <a:r>
              <a:rPr lang="en-US" b="1" dirty="0">
                <a:solidFill>
                  <a:srgbClr val="C00000"/>
                </a:solidFill>
              </a:rPr>
              <a:t>(CNOT)</a:t>
            </a:r>
          </a:p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       </a:t>
            </a:r>
            <a:r>
              <a:rPr lang="en-US" b="1" dirty="0">
                <a:solidFill>
                  <a:srgbClr val="C00000"/>
                </a:solidFill>
              </a:rPr>
              <a:t>(= tensor contraction)</a:t>
            </a:r>
            <a:endParaRPr lang="en-US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674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1455-E126-63F2-75D5-966ED74E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24" y="2657925"/>
            <a:ext cx="8590942" cy="1588127"/>
          </a:xfrm>
        </p:spPr>
        <p:txBody>
          <a:bodyPr/>
          <a:lstStyle/>
          <a:p>
            <a:pPr algn="ctr"/>
            <a:br>
              <a:rPr lang="en-US" sz="3600" b="1" dirty="0"/>
            </a:br>
            <a:br>
              <a:rPr lang="en-US" sz="3600" b="1" dirty="0"/>
            </a:br>
            <a:endParaRPr lang="en-US" sz="3600" b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17948D3-F3EF-599A-83B0-6ECC35A43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22" y="1508803"/>
            <a:ext cx="4608502" cy="106760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405CEB4-F84B-4D4D-358C-274F74D8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3" y="4132655"/>
            <a:ext cx="3519591" cy="215444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8A5BB8AA-2C39-DAE7-6455-E607DA089DCA}"/>
              </a:ext>
            </a:extLst>
          </p:cNvPr>
          <p:cNvSpPr/>
          <p:nvPr/>
        </p:nvSpPr>
        <p:spPr>
          <a:xfrm>
            <a:off x="8494898" y="2984579"/>
            <a:ext cx="2774023" cy="821422"/>
          </a:xfrm>
          <a:prstGeom prst="downArrow">
            <a:avLst>
              <a:gd name="adj1" fmla="val 50000"/>
              <a:gd name="adj2" fmla="val 44844"/>
            </a:avLst>
          </a:prstGeom>
          <a:solidFill>
            <a:srgbClr val="FF0000">
              <a:alpha val="74199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 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Lambeq</a:t>
            </a:r>
          </a:p>
          <a:p>
            <a:pPr algn="l">
              <a:lnSpc>
                <a:spcPct val="90000"/>
              </a:lnSpc>
            </a:pP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B1FE46-8AB1-D827-AEDC-ED270233E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6" y="1953332"/>
            <a:ext cx="6438900" cy="344184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5FFE0-091F-63CA-EA4F-A13E9E907218}"/>
              </a:ext>
            </a:extLst>
          </p:cNvPr>
          <p:cNvSpPr txBox="1"/>
          <p:nvPr/>
        </p:nvSpPr>
        <p:spPr>
          <a:xfrm>
            <a:off x="1107862" y="1130156"/>
            <a:ext cx="529824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b="1" dirty="0">
                <a:solidFill>
                  <a:srgbClr val="0070C0"/>
                </a:solidFill>
                <a:latin typeface="+mn-lt"/>
              </a:rPr>
              <a:t>General Pipeline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D032E-6489-E1A2-3226-5A04FCE8FD18}"/>
              </a:ext>
            </a:extLst>
          </p:cNvPr>
          <p:cNvSpPr txBox="1"/>
          <p:nvPr/>
        </p:nvSpPr>
        <p:spPr>
          <a:xfrm>
            <a:off x="8813318" y="862391"/>
            <a:ext cx="19159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b="1" dirty="0">
                <a:solidFill>
                  <a:srgbClr val="0070C0"/>
                </a:solidFill>
              </a:rPr>
              <a:t>Example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3D796B-0F08-E227-C1BD-47EBDD34E701}"/>
              </a:ext>
            </a:extLst>
          </p:cNvPr>
          <p:cNvSpPr/>
          <p:nvPr/>
        </p:nvSpPr>
        <p:spPr>
          <a:xfrm>
            <a:off x="6681168" y="2556664"/>
            <a:ext cx="510794" cy="1235981"/>
          </a:xfrm>
          <a:prstGeom prst="rightBrace">
            <a:avLst/>
          </a:prstGeom>
          <a:noFill/>
          <a:ln w="41275">
            <a:solidFill>
              <a:srgbClr val="00B05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9B7F8-95C4-9F61-13FD-203DDE442689}"/>
              </a:ext>
            </a:extLst>
          </p:cNvPr>
          <p:cNvSpPr txBox="1"/>
          <p:nvPr/>
        </p:nvSpPr>
        <p:spPr>
          <a:xfrm>
            <a:off x="7187622" y="2984579"/>
            <a:ext cx="80823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HPC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0B418ED-61F0-8AFA-C542-945872FCD95D}"/>
              </a:ext>
            </a:extLst>
          </p:cNvPr>
          <p:cNvSpPr/>
          <p:nvPr/>
        </p:nvSpPr>
        <p:spPr>
          <a:xfrm rot="5400000">
            <a:off x="2032267" y="4566015"/>
            <a:ext cx="510794" cy="1860840"/>
          </a:xfrm>
          <a:prstGeom prst="rightBrace">
            <a:avLst>
              <a:gd name="adj1" fmla="val 0"/>
              <a:gd name="adj2" fmla="val 50000"/>
            </a:avLst>
          </a:prstGeom>
          <a:noFill/>
          <a:ln w="41275">
            <a:solidFill>
              <a:srgbClr val="00B05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8EBE4-A0AB-F170-DA5D-1C9A756DB504}"/>
              </a:ext>
            </a:extLst>
          </p:cNvPr>
          <p:cNvSpPr txBox="1"/>
          <p:nvPr/>
        </p:nvSpPr>
        <p:spPr>
          <a:xfrm>
            <a:off x="1946064" y="5778601"/>
            <a:ext cx="6832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QC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2900814-5EAD-6FC3-FBB2-51CE7C6F05C8}"/>
              </a:ext>
            </a:extLst>
          </p:cNvPr>
          <p:cNvSpPr/>
          <p:nvPr/>
        </p:nvSpPr>
        <p:spPr>
          <a:xfrm rot="5400000">
            <a:off x="5520284" y="4794719"/>
            <a:ext cx="510794" cy="1403433"/>
          </a:xfrm>
          <a:prstGeom prst="rightBrace">
            <a:avLst>
              <a:gd name="adj1" fmla="val 0"/>
              <a:gd name="adj2" fmla="val 50000"/>
            </a:avLst>
          </a:prstGeom>
          <a:noFill/>
          <a:ln w="41275">
            <a:solidFill>
              <a:srgbClr val="00B05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F8752-49AC-4481-76E9-0A3FDDD3CE4F}"/>
              </a:ext>
            </a:extLst>
          </p:cNvPr>
          <p:cNvSpPr txBox="1"/>
          <p:nvPr/>
        </p:nvSpPr>
        <p:spPr>
          <a:xfrm>
            <a:off x="5332719" y="5751832"/>
            <a:ext cx="80823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HPC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58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1455-E126-63F2-75D5-966ED74E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24" y="2657925"/>
            <a:ext cx="8590942" cy="1588127"/>
          </a:xfrm>
        </p:spPr>
        <p:txBody>
          <a:bodyPr/>
          <a:lstStyle/>
          <a:p>
            <a:pPr algn="ctr"/>
            <a:br>
              <a:rPr lang="en-US" sz="3600" b="1" dirty="0"/>
            </a:br>
            <a:br>
              <a:rPr lang="en-US" sz="3600" b="1" dirty="0"/>
            </a:br>
            <a:endParaRPr lang="en-US" sz="3600" b="1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D28BD52-1D73-66ED-E243-225A39272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0" y="1190314"/>
            <a:ext cx="44704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0B3D6-303B-E33A-0662-6EAF12BAD4BF}"/>
              </a:ext>
            </a:extLst>
          </p:cNvPr>
          <p:cNvSpPr txBox="1"/>
          <p:nvPr/>
        </p:nvSpPr>
        <p:spPr>
          <a:xfrm>
            <a:off x="1248937" y="825190"/>
            <a:ext cx="31309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mc_dev_data.txt</a:t>
            </a:r>
            <a:r>
              <a:rPr lang="en-US" dirty="0">
                <a:latin typeface="+mn-lt"/>
              </a:rPr>
              <a:t> (30 lines)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33F32-F8A1-6628-300E-532958BE97C7}"/>
              </a:ext>
            </a:extLst>
          </p:cNvPr>
          <p:cNvSpPr txBox="1"/>
          <p:nvPr/>
        </p:nvSpPr>
        <p:spPr>
          <a:xfrm>
            <a:off x="4931277" y="1586356"/>
            <a:ext cx="318548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mc_</a:t>
            </a:r>
            <a:r>
              <a:rPr lang="en-US" dirty="0" err="1"/>
              <a:t>train</a:t>
            </a:r>
            <a:r>
              <a:rPr lang="en-US" dirty="0" err="1">
                <a:latin typeface="+mn-lt"/>
              </a:rPr>
              <a:t>_data.txt</a:t>
            </a:r>
            <a:r>
              <a:rPr lang="en-US" dirty="0">
                <a:latin typeface="+mn-lt"/>
              </a:rPr>
              <a:t> (70 lines)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37950-F5D6-F874-FC2B-D423E854D3F5}"/>
              </a:ext>
            </a:extLst>
          </p:cNvPr>
          <p:cNvSpPr txBox="1"/>
          <p:nvPr/>
        </p:nvSpPr>
        <p:spPr>
          <a:xfrm>
            <a:off x="8116764" y="2906540"/>
            <a:ext cx="30909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mc_</a:t>
            </a:r>
            <a:r>
              <a:rPr lang="en-US" dirty="0" err="1"/>
              <a:t>test</a:t>
            </a:r>
            <a:r>
              <a:rPr lang="en-US" dirty="0" err="1">
                <a:latin typeface="+mn-lt"/>
              </a:rPr>
              <a:t>_data.txt</a:t>
            </a:r>
            <a:r>
              <a:rPr lang="en-US" dirty="0">
                <a:latin typeface="+mn-lt"/>
              </a:rPr>
              <a:t> (30 lines)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A0AD327-1AC5-3CE8-0BA8-B2515D62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1927988"/>
            <a:ext cx="3759200" cy="30480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D7C612-9569-366C-EE5D-FF2DBBA5E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20" y="3257550"/>
            <a:ext cx="4140200" cy="339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C9AC1-091B-76DB-E253-E199A4C1000D}"/>
              </a:ext>
            </a:extLst>
          </p:cNvPr>
          <p:cNvSpPr txBox="1"/>
          <p:nvPr/>
        </p:nvSpPr>
        <p:spPr>
          <a:xfrm>
            <a:off x="532510" y="210767"/>
            <a:ext cx="35155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solidFill>
                  <a:srgbClr val="0070C0"/>
                </a:solidFill>
              </a:rPr>
              <a:t>Datasets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90618-192C-0B88-04CF-5BA646C766FB}"/>
              </a:ext>
            </a:extLst>
          </p:cNvPr>
          <p:cNvSpPr txBox="1"/>
          <p:nvPr/>
        </p:nvSpPr>
        <p:spPr>
          <a:xfrm>
            <a:off x="2694880" y="5441928"/>
            <a:ext cx="140615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70C0"/>
                </a:solidFill>
              </a:rPr>
              <a:t> - IT</a:t>
            </a:r>
          </a:p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- Food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A2B95-0D1D-2E81-496F-B6D55D43624A}"/>
              </a:ext>
            </a:extLst>
          </p:cNvPr>
          <p:cNvSpPr txBox="1"/>
          <p:nvPr/>
        </p:nvSpPr>
        <p:spPr>
          <a:xfrm>
            <a:off x="5385328" y="704919"/>
            <a:ext cx="6806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MC (meaning classification) sentence data  </a:t>
            </a:r>
          </a:p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by CFG (Context-Free Grammar)</a:t>
            </a:r>
          </a:p>
        </p:txBody>
      </p:sp>
    </p:spTree>
    <p:extLst>
      <p:ext uri="{BB962C8B-B14F-4D97-AF65-F5344CB8AC3E}">
        <p14:creationId xmlns:p14="http://schemas.microsoft.com/office/powerpoint/2010/main" val="27573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/>
              <p:nvPr/>
            </p:nvSpPr>
            <p:spPr>
              <a:xfrm>
                <a:off x="1830207" y="1214451"/>
                <a:ext cx="8289837" cy="44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Overview HPC and QC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Integration of HPC and QC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Why Quantum NLP?</a:t>
                </a:r>
              </a:p>
              <a:p>
                <a:pPr marL="457200" indent="-457200" algn="l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Quantum Pipeline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solidFill>
                      <a:srgbClr val="0070C0"/>
                    </a:solidFill>
                  </a:rPr>
                  <a:t>ambeq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Workflow on HPC and QC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HPC and QC Workflow and more 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207" y="1214451"/>
                <a:ext cx="8289837" cy="4429098"/>
              </a:xfrm>
              <a:prstGeom prst="rect">
                <a:avLst/>
              </a:prstGeom>
              <a:blipFill>
                <a:blip r:embed="rId2"/>
                <a:stretch>
                  <a:fillRect l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1795274-63FB-53FE-E784-C2EC3B4D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90931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8528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27975E8F-AE24-65B3-31BB-4B46E192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80" y="994147"/>
            <a:ext cx="4097508" cy="2554801"/>
          </a:xfrm>
          <a:prstGeom prst="rect">
            <a:avLst/>
          </a:prstGeom>
        </p:spPr>
      </p:pic>
      <p:pic>
        <p:nvPicPr>
          <p:cNvPr id="6" name="Content Placeholder 22">
            <a:extLst>
              <a:ext uri="{FF2B5EF4-FFF2-40B4-BE49-F238E27FC236}">
                <a16:creationId xmlns:a16="http://schemas.microsoft.com/office/drawing/2014/main" id="{DC7768FB-3442-48DF-8D5A-F5F71DD591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91" y="2092274"/>
            <a:ext cx="4097509" cy="2735087"/>
          </a:xfrm>
          <a:prstGeom prst="rect">
            <a:avLst/>
          </a:prstGeom>
        </p:spPr>
      </p:pic>
      <p:pic>
        <p:nvPicPr>
          <p:cNvPr id="4" name="Picture 4" descr="https://lh3.googleusercontent.com/uIZ_5cQ3LcRIUMUKnJm9_jQgjHtuGDa3g4tW63gLQlafWvhhMqCawFbw332QCGJakAkwYFmXgTO32Bna1BX2AuZ1M2G7lTAuswaUvrPjFZvQUTbNjqSDVdnE3J0YnQTb2EPbeRiif_A">
            <a:extLst>
              <a:ext uri="{FF2B5EF4-FFF2-40B4-BE49-F238E27FC236}">
                <a16:creationId xmlns:a16="http://schemas.microsoft.com/office/drawing/2014/main" id="{E60B66C1-D439-4C35-B995-DD9ADC0E7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49578" y="3058535"/>
            <a:ext cx="3951281" cy="18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D1641E-643B-470E-9AE7-2C8A2CA4EC8F}"/>
              </a:ext>
            </a:extLst>
          </p:cNvPr>
          <p:cNvSpPr/>
          <p:nvPr/>
        </p:nvSpPr>
        <p:spPr>
          <a:xfrm>
            <a:off x="132144" y="4660093"/>
            <a:ext cx="3808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Cray XK7, 18,688 Nodes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16-core AMD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Interlagos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+ K20X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17 PFLOPS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8.2 MW,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#1 TOP500 (2012)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4EBA2-6B37-4B5C-A018-5E017A855995}"/>
              </a:ext>
            </a:extLst>
          </p:cNvPr>
          <p:cNvSpPr/>
          <p:nvPr/>
        </p:nvSpPr>
        <p:spPr>
          <a:xfrm>
            <a:off x="4403388" y="4955930"/>
            <a:ext cx="36146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IBM, 4,600 Nodes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2 Power9 + 6 NVidia Volta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144 PFLOPS,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9.7 MW,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#1 TOP500 (2018)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BCCB20-AD82-4595-AB6B-11B9AEDFF57A}"/>
              </a:ext>
            </a:extLst>
          </p:cNvPr>
          <p:cNvSpPr/>
          <p:nvPr/>
        </p:nvSpPr>
        <p:spPr>
          <a:xfrm>
            <a:off x="8378907" y="4765726"/>
            <a:ext cx="35933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HPE CRAY EX, 9,472 Nodes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 AMD EPYC + 4 Radeon Instinct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1.194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ExaFLOPS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21.1 MW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entury Gothic" panose="020F0302020204030204"/>
              </a:rPr>
              <a:t>#1 Top500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2022 - 2023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01D7A-8060-5C34-F9B4-C7EE7FD35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58" y="87784"/>
            <a:ext cx="9832283" cy="1103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A2B33-1A57-2B21-BCE6-A350C22F6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0" y="2559652"/>
            <a:ext cx="3108590" cy="24868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F958FA7-8400-5F9C-7DED-F50B8DB08010}"/>
              </a:ext>
            </a:extLst>
          </p:cNvPr>
          <p:cNvSpPr/>
          <p:nvPr/>
        </p:nvSpPr>
        <p:spPr>
          <a:xfrm>
            <a:off x="3421543" y="1480877"/>
            <a:ext cx="913454" cy="300012"/>
          </a:xfrm>
          <a:prstGeom prst="ellipse">
            <a:avLst/>
          </a:prstGeom>
          <a:solidFill>
            <a:srgbClr val="00B05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BB1483-1752-9139-8689-BC378D925C99}"/>
              </a:ext>
            </a:extLst>
          </p:cNvPr>
          <p:cNvSpPr/>
          <p:nvPr/>
        </p:nvSpPr>
        <p:spPr>
          <a:xfrm>
            <a:off x="3436466" y="2686066"/>
            <a:ext cx="898531" cy="184936"/>
          </a:xfrm>
          <a:prstGeom prst="ellipse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85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1455-E126-63F2-75D5-966ED74E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24" y="2657925"/>
            <a:ext cx="8590942" cy="1588127"/>
          </a:xfrm>
        </p:spPr>
        <p:txBody>
          <a:bodyPr/>
          <a:lstStyle/>
          <a:p>
            <a:pPr algn="ctr"/>
            <a:br>
              <a:rPr lang="en-US" sz="3600" b="1" dirty="0"/>
            </a:br>
            <a:br>
              <a:rPr lang="en-US" sz="3600" b="1" dirty="0"/>
            </a:b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33567-9CC9-E987-E0E4-BAA03E25E48C}"/>
              </a:ext>
            </a:extLst>
          </p:cNvPr>
          <p:cNvSpPr txBox="1"/>
          <p:nvPr/>
        </p:nvSpPr>
        <p:spPr>
          <a:xfrm>
            <a:off x="315256" y="281195"/>
            <a:ext cx="98394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solidFill>
                  <a:srgbClr val="0070C0"/>
                </a:solidFill>
              </a:rPr>
              <a:t>Running on </a:t>
            </a:r>
            <a:r>
              <a:rPr lang="en-US" sz="3600" b="1" dirty="0" err="1">
                <a:solidFill>
                  <a:srgbClr val="0070C0"/>
                </a:solidFill>
              </a:rPr>
              <a:t>Jupyter</a:t>
            </a:r>
            <a:r>
              <a:rPr lang="en-US" sz="3600" b="1" dirty="0">
                <a:solidFill>
                  <a:srgbClr val="0070C0"/>
                </a:solidFill>
              </a:rPr>
              <a:t> Notebook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520A822-9055-4E01-2348-853F28B5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7" y="3429000"/>
            <a:ext cx="7078756" cy="3429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35777D4-A1AB-1FB9-DADA-14FBFDA50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7" y="872126"/>
            <a:ext cx="7363374" cy="31080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FAFA7F-A23C-8845-BE11-2371F8ADC89A}"/>
              </a:ext>
            </a:extLst>
          </p:cNvPr>
          <p:cNvSpPr/>
          <p:nvPr/>
        </p:nvSpPr>
        <p:spPr>
          <a:xfrm>
            <a:off x="5234993" y="2992079"/>
            <a:ext cx="3820872" cy="988100"/>
          </a:xfrm>
          <a:prstGeom prst="ellipse">
            <a:avLst/>
          </a:prstGeom>
          <a:solidFill>
            <a:srgbClr val="7030A0">
              <a:alpha val="29178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FA3CBA-8414-1114-1978-9F84AFF0760B}"/>
              </a:ext>
            </a:extLst>
          </p:cNvPr>
          <p:cNvSpPr/>
          <p:nvPr/>
        </p:nvSpPr>
        <p:spPr>
          <a:xfrm>
            <a:off x="3595549" y="4203092"/>
            <a:ext cx="2680560" cy="351794"/>
          </a:xfrm>
          <a:prstGeom prst="ellipse">
            <a:avLst/>
          </a:prstGeom>
          <a:solidFill>
            <a:srgbClr val="00B0F0">
              <a:alpha val="29178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48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B1C77B5-0E5A-334D-77CC-02D3D6113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9" y="1385920"/>
            <a:ext cx="5382751" cy="3654766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212627-3D00-80BA-79A1-16F0A9E3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01" y="330200"/>
            <a:ext cx="4483100" cy="61976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CD29CED-0552-9606-3883-6309DB6FED43}"/>
              </a:ext>
            </a:extLst>
          </p:cNvPr>
          <p:cNvSpPr/>
          <p:nvPr/>
        </p:nvSpPr>
        <p:spPr>
          <a:xfrm rot="16200000">
            <a:off x="6332185" y="1779585"/>
            <a:ext cx="484632" cy="310306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68B29560-AA78-FF65-4DF5-BEA45C081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11" y="4420681"/>
            <a:ext cx="4976323" cy="148979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7DA70A8-EA95-32D3-D853-8D42907D4FD8}"/>
              </a:ext>
            </a:extLst>
          </p:cNvPr>
          <p:cNvSpPr/>
          <p:nvPr/>
        </p:nvSpPr>
        <p:spPr>
          <a:xfrm>
            <a:off x="2216727" y="1692422"/>
            <a:ext cx="1662546" cy="872836"/>
          </a:xfrm>
          <a:prstGeom prst="ellipse">
            <a:avLst/>
          </a:prstGeom>
          <a:solidFill>
            <a:srgbClr val="FFFF00">
              <a:alpha val="39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625D2A-9840-C701-3E4B-C4D3A5FCB0CB}"/>
              </a:ext>
            </a:extLst>
          </p:cNvPr>
          <p:cNvSpPr/>
          <p:nvPr/>
        </p:nvSpPr>
        <p:spPr>
          <a:xfrm>
            <a:off x="7329054" y="542209"/>
            <a:ext cx="2036619" cy="810633"/>
          </a:xfrm>
          <a:prstGeom prst="ellipse">
            <a:avLst/>
          </a:prstGeom>
          <a:solidFill>
            <a:srgbClr val="FFFF00">
              <a:alpha val="40245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88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2693AF-BF8B-25C9-1E63-4AF20CF56C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95" y="3609130"/>
            <a:ext cx="4938934" cy="3199082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CA0F8D-7B79-378E-8E83-2AEE77B2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5" y="542354"/>
            <a:ext cx="4936197" cy="286663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CA686C1-9804-215D-22D4-4A8D19F8F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8" y="2703746"/>
            <a:ext cx="5202882" cy="3199082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81EE7530-C947-E909-2117-9E9F918FE51B}"/>
              </a:ext>
            </a:extLst>
          </p:cNvPr>
          <p:cNvSpPr/>
          <p:nvPr/>
        </p:nvSpPr>
        <p:spPr>
          <a:xfrm>
            <a:off x="3391109" y="3446349"/>
            <a:ext cx="484632" cy="310306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E8B07B-8E12-E051-5B46-81985E653AB0}"/>
              </a:ext>
            </a:extLst>
          </p:cNvPr>
          <p:cNvSpPr/>
          <p:nvPr/>
        </p:nvSpPr>
        <p:spPr>
          <a:xfrm>
            <a:off x="9565859" y="5951136"/>
            <a:ext cx="484632" cy="310306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ECABD5-F734-1658-9A48-C69B97135129}"/>
              </a:ext>
            </a:extLst>
          </p:cNvPr>
          <p:cNvSpPr/>
          <p:nvPr/>
        </p:nvSpPr>
        <p:spPr>
          <a:xfrm>
            <a:off x="1147084" y="630631"/>
            <a:ext cx="2929560" cy="369332"/>
          </a:xfrm>
          <a:prstGeom prst="ellipse">
            <a:avLst/>
          </a:prstGeom>
          <a:solidFill>
            <a:srgbClr val="FF0000">
              <a:alpha val="23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C5230-7E2B-605F-F96E-1B0624F74121}"/>
              </a:ext>
            </a:extLst>
          </p:cNvPr>
          <p:cNvSpPr txBox="1"/>
          <p:nvPr/>
        </p:nvSpPr>
        <p:spPr>
          <a:xfrm>
            <a:off x="698992" y="176466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  <a:latin typeface="+mn-lt"/>
              </a:rPr>
              <a:t>Quantum simulator/device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3FE0BC-4CF3-C412-AB13-5E3E9850C2AD}"/>
              </a:ext>
            </a:extLst>
          </p:cNvPr>
          <p:cNvSpPr/>
          <p:nvPr/>
        </p:nvSpPr>
        <p:spPr>
          <a:xfrm>
            <a:off x="574686" y="1396241"/>
            <a:ext cx="3525324" cy="983165"/>
          </a:xfrm>
          <a:prstGeom prst="ellipse">
            <a:avLst/>
          </a:prstGeom>
          <a:solidFill>
            <a:srgbClr val="00B050">
              <a:alpha val="23000"/>
            </a:srgbClr>
          </a:solidFill>
          <a:ln w="3175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0CCC4A11-B4A9-356E-4692-6ACF8D6F45AC}"/>
              </a:ext>
            </a:extLst>
          </p:cNvPr>
          <p:cNvSpPr/>
          <p:nvPr/>
        </p:nvSpPr>
        <p:spPr>
          <a:xfrm rot="18782270">
            <a:off x="1876771" y="3133764"/>
            <a:ext cx="51088" cy="1246880"/>
          </a:xfrm>
          <a:prstGeom prst="upDownArrow">
            <a:avLst/>
          </a:prstGeom>
          <a:solidFill>
            <a:srgbClr val="0070C0">
              <a:alpha val="47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817968-C4A0-060A-2C65-A166D27D656B}"/>
              </a:ext>
            </a:extLst>
          </p:cNvPr>
          <p:cNvSpPr/>
          <p:nvPr/>
        </p:nvSpPr>
        <p:spPr>
          <a:xfrm>
            <a:off x="954085" y="3079202"/>
            <a:ext cx="2049997" cy="303174"/>
          </a:xfrm>
          <a:prstGeom prst="ellipse">
            <a:avLst/>
          </a:prstGeom>
          <a:solidFill>
            <a:srgbClr val="FF0000">
              <a:alpha val="23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762DF-23F4-03B8-E72B-FCEFCB29346D}"/>
              </a:ext>
            </a:extLst>
          </p:cNvPr>
          <p:cNvSpPr txBox="1"/>
          <p:nvPr/>
        </p:nvSpPr>
        <p:spPr>
          <a:xfrm>
            <a:off x="8738010" y="6309750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Post-processing</a:t>
            </a:r>
            <a:endParaRPr lang="en-US" sz="2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98D7187-59B3-A581-32BD-6400C33A8B39}"/>
              </a:ext>
            </a:extLst>
          </p:cNvPr>
          <p:cNvSpPr/>
          <p:nvPr/>
        </p:nvSpPr>
        <p:spPr>
          <a:xfrm>
            <a:off x="9494877" y="2497988"/>
            <a:ext cx="484632" cy="310306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CBFB46D-A11B-D3F2-B7E7-D59119C35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00" y="45837"/>
            <a:ext cx="3833586" cy="255117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44694E2-582E-1ED1-CC7F-2AB48FF1FDA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952568" y="1321425"/>
            <a:ext cx="736632" cy="399220"/>
          </a:xfrm>
          <a:prstGeom prst="curvedConnector3">
            <a:avLst/>
          </a:prstGeom>
          <a:ln w="41275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B2DBEB5-5F59-CB24-A7AE-8B6D4C074143}"/>
              </a:ext>
            </a:extLst>
          </p:cNvPr>
          <p:cNvSpPr/>
          <p:nvPr/>
        </p:nvSpPr>
        <p:spPr>
          <a:xfrm>
            <a:off x="2038967" y="4126522"/>
            <a:ext cx="946215" cy="265809"/>
          </a:xfrm>
          <a:prstGeom prst="ellipse">
            <a:avLst/>
          </a:prstGeom>
          <a:solidFill>
            <a:srgbClr val="FF0000">
              <a:alpha val="23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5EBD30-8AC9-406C-6FAF-A0F604F708C5}"/>
              </a:ext>
            </a:extLst>
          </p:cNvPr>
          <p:cNvSpPr/>
          <p:nvPr/>
        </p:nvSpPr>
        <p:spPr>
          <a:xfrm>
            <a:off x="7576571" y="3066128"/>
            <a:ext cx="946215" cy="265809"/>
          </a:xfrm>
          <a:prstGeom prst="ellipse">
            <a:avLst/>
          </a:prstGeom>
          <a:solidFill>
            <a:srgbClr val="FF0000">
              <a:alpha val="23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BB92806-8B05-E090-A46D-AB7E6A033E2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896793" y="3293010"/>
            <a:ext cx="4818348" cy="1018535"/>
          </a:xfrm>
          <a:prstGeom prst="curvedConnector2">
            <a:avLst/>
          </a:prstGeom>
          <a:ln w="41275">
            <a:solidFill>
              <a:srgbClr val="0070C0">
                <a:alpha val="30000"/>
              </a:srgb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1455-E126-63F2-75D5-966ED74E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24" y="2657925"/>
            <a:ext cx="8590942" cy="1588127"/>
          </a:xfrm>
        </p:spPr>
        <p:txBody>
          <a:bodyPr/>
          <a:lstStyle/>
          <a:p>
            <a:pPr algn="ctr"/>
            <a:br>
              <a:rPr lang="en-US" sz="3600" b="1" dirty="0"/>
            </a:br>
            <a:br>
              <a:rPr lang="en-US" sz="3600" b="1" dirty="0"/>
            </a:br>
            <a:endParaRPr lang="en-US" sz="3600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9403BEB-DA1E-F0A9-788B-EB9891E7E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0" y="1085770"/>
            <a:ext cx="8008555" cy="190033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4DC62B5-DD25-9858-83B2-8C8992229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81" y="3085213"/>
            <a:ext cx="5613400" cy="3591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1A0FD-B9B5-8C3C-4351-50F21E566CB0}"/>
              </a:ext>
            </a:extLst>
          </p:cNvPr>
          <p:cNvSpPr txBox="1"/>
          <p:nvPr/>
        </p:nvSpPr>
        <p:spPr>
          <a:xfrm>
            <a:off x="8700655" y="1085770"/>
            <a:ext cx="27093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Quantum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4C9-C326-614B-9E2E-8D35C7EDC34D}"/>
              </a:ext>
            </a:extLst>
          </p:cNvPr>
          <p:cNvSpPr txBox="1"/>
          <p:nvPr/>
        </p:nvSpPr>
        <p:spPr>
          <a:xfrm>
            <a:off x="2827124" y="3550278"/>
            <a:ext cx="258596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SLURM job script</a:t>
            </a:r>
            <a:endParaRPr lang="en-US" sz="24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FF7FA2-1B92-4D33-59CF-3F43A1F6C15D}"/>
              </a:ext>
            </a:extLst>
          </p:cNvPr>
          <p:cNvSpPr/>
          <p:nvPr/>
        </p:nvSpPr>
        <p:spPr>
          <a:xfrm>
            <a:off x="5003741" y="4769703"/>
            <a:ext cx="5465625" cy="1097689"/>
          </a:xfrm>
          <a:prstGeom prst="ellipse">
            <a:avLst/>
          </a:prstGeom>
          <a:solidFill>
            <a:srgbClr val="FFFF00">
              <a:alpha val="30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3E6478-0DFF-6A65-0949-195D57CC3696}"/>
              </a:ext>
            </a:extLst>
          </p:cNvPr>
          <p:cNvSpPr/>
          <p:nvPr/>
        </p:nvSpPr>
        <p:spPr>
          <a:xfrm>
            <a:off x="5234994" y="5791102"/>
            <a:ext cx="4223968" cy="321792"/>
          </a:xfrm>
          <a:prstGeom prst="roundRect">
            <a:avLst/>
          </a:prstGeom>
          <a:solidFill>
            <a:srgbClr val="92D05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5475C-D17C-A05A-5525-B314369CC5F9}"/>
              </a:ext>
            </a:extLst>
          </p:cNvPr>
          <p:cNvSpPr txBox="1"/>
          <p:nvPr/>
        </p:nvSpPr>
        <p:spPr>
          <a:xfrm>
            <a:off x="315256" y="281195"/>
            <a:ext cx="98394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solidFill>
                  <a:srgbClr val="0070C0"/>
                </a:solidFill>
              </a:rPr>
              <a:t>Running on Crusher and IBM Quantum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570F5F-8A04-5D53-AB0D-097FC715A9B6}"/>
              </a:ext>
            </a:extLst>
          </p:cNvPr>
          <p:cNvSpPr/>
          <p:nvPr/>
        </p:nvSpPr>
        <p:spPr>
          <a:xfrm>
            <a:off x="5234993" y="3302207"/>
            <a:ext cx="3364477" cy="556274"/>
          </a:xfrm>
          <a:prstGeom prst="ellipse">
            <a:avLst/>
          </a:prstGeom>
          <a:solidFill>
            <a:srgbClr val="FFFF00">
              <a:alpha val="30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50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45D60F66-AE98-2314-D403-8131AD85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8" y="3132933"/>
            <a:ext cx="11382193" cy="2136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4DC06-6128-6E96-4E35-651520477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4" y="928274"/>
            <a:ext cx="11656521" cy="89798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3472D50-5A96-C568-6E9C-0BBAD8D6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1"/>
            <a:ext cx="10141250" cy="62609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Job submission to the Crusher compute node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1C0BC0-36CD-A79C-6EA8-E6E7483ACAF1}"/>
              </a:ext>
            </a:extLst>
          </p:cNvPr>
          <p:cNvSpPr/>
          <p:nvPr/>
        </p:nvSpPr>
        <p:spPr>
          <a:xfrm>
            <a:off x="7778187" y="1019610"/>
            <a:ext cx="4223968" cy="321792"/>
          </a:xfrm>
          <a:prstGeom prst="roundRect">
            <a:avLst/>
          </a:prstGeom>
          <a:solidFill>
            <a:srgbClr val="92D05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144CBA-D37C-6914-9EF0-8AC2CF5305B1}"/>
              </a:ext>
            </a:extLst>
          </p:cNvPr>
          <p:cNvSpPr/>
          <p:nvPr/>
        </p:nvSpPr>
        <p:spPr>
          <a:xfrm>
            <a:off x="9670299" y="3210957"/>
            <a:ext cx="2205423" cy="321792"/>
          </a:xfrm>
          <a:prstGeom prst="roundRect">
            <a:avLst/>
          </a:prstGeom>
          <a:solidFill>
            <a:srgbClr val="92D05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46A12F-1D8E-B198-6E1A-E0D89112A578}"/>
              </a:ext>
            </a:extLst>
          </p:cNvPr>
          <p:cNvSpPr/>
          <p:nvPr/>
        </p:nvSpPr>
        <p:spPr>
          <a:xfrm>
            <a:off x="1949926" y="1341402"/>
            <a:ext cx="1372008" cy="321792"/>
          </a:xfrm>
          <a:prstGeom prst="roundRect">
            <a:avLst/>
          </a:prstGeom>
          <a:solidFill>
            <a:srgbClr val="FFFF0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AC5671-145D-BED8-0307-95F17E79A93F}"/>
              </a:ext>
            </a:extLst>
          </p:cNvPr>
          <p:cNvSpPr/>
          <p:nvPr/>
        </p:nvSpPr>
        <p:spPr>
          <a:xfrm>
            <a:off x="1848814" y="3827026"/>
            <a:ext cx="1372008" cy="321792"/>
          </a:xfrm>
          <a:prstGeom prst="roundRect">
            <a:avLst/>
          </a:prstGeom>
          <a:solidFill>
            <a:srgbClr val="FFFF0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D7A180-CF43-A0DE-F633-4902AE838BA7}"/>
              </a:ext>
            </a:extLst>
          </p:cNvPr>
          <p:cNvSpPr/>
          <p:nvPr/>
        </p:nvSpPr>
        <p:spPr>
          <a:xfrm>
            <a:off x="6583431" y="3829584"/>
            <a:ext cx="3814823" cy="321792"/>
          </a:xfrm>
          <a:prstGeom prst="roundRect">
            <a:avLst/>
          </a:prstGeom>
          <a:solidFill>
            <a:srgbClr val="FFFF0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10F16A-F33B-4D9A-2A8F-6ED97CB77FC8}"/>
              </a:ext>
            </a:extLst>
          </p:cNvPr>
          <p:cNvSpPr/>
          <p:nvPr/>
        </p:nvSpPr>
        <p:spPr>
          <a:xfrm>
            <a:off x="713561" y="4796973"/>
            <a:ext cx="3066500" cy="321792"/>
          </a:xfrm>
          <a:prstGeom prst="roundRect">
            <a:avLst/>
          </a:prstGeom>
          <a:solidFill>
            <a:srgbClr val="FFFF0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BDB5FA86-9760-D290-3DE8-E50EEFC22763}"/>
              </a:ext>
            </a:extLst>
          </p:cNvPr>
          <p:cNvSpPr txBox="1">
            <a:spLocks/>
          </p:cNvSpPr>
          <p:nvPr/>
        </p:nvSpPr>
        <p:spPr bwMode="auto">
          <a:xfrm>
            <a:off x="651618" y="2443819"/>
            <a:ext cx="8575336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Job monitoring on Crusher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80AB2-F31C-CEC5-2744-2F4C32928A34}"/>
              </a:ext>
            </a:extLst>
          </p:cNvPr>
          <p:cNvSpPr txBox="1"/>
          <p:nvPr/>
        </p:nvSpPr>
        <p:spPr>
          <a:xfrm>
            <a:off x="1182633" y="5615950"/>
            <a:ext cx="222048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Quantum 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72EE-E261-C41C-4D46-F8A5EE75372E}"/>
              </a:ext>
            </a:extLst>
          </p:cNvPr>
          <p:cNvSpPr txBox="1"/>
          <p:nvPr/>
        </p:nvSpPr>
        <p:spPr>
          <a:xfrm>
            <a:off x="4488623" y="561595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Classical</a:t>
            </a:r>
            <a:r>
              <a:rPr lang="en-US" sz="2000" b="1" dirty="0">
                <a:solidFill>
                  <a:srgbClr val="7030A0"/>
                </a:solidFill>
                <a:latin typeface="+mn-lt"/>
              </a:rPr>
              <a:t> pipeline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94E668-100F-DEFE-EFB3-AEC5DC0101AB}"/>
              </a:ext>
            </a:extLst>
          </p:cNvPr>
          <p:cNvCxnSpPr>
            <a:cxnSpLocks/>
          </p:cNvCxnSpPr>
          <p:nvPr/>
        </p:nvCxnSpPr>
        <p:spPr>
          <a:xfrm flipV="1">
            <a:off x="2229744" y="5129608"/>
            <a:ext cx="1172588" cy="486342"/>
          </a:xfrm>
          <a:prstGeom prst="straightConnector1">
            <a:avLst/>
          </a:prstGeom>
          <a:ln w="5080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B546C4-8E50-11AF-D258-EE8E6F80AC69}"/>
              </a:ext>
            </a:extLst>
          </p:cNvPr>
          <p:cNvSpPr/>
          <p:nvPr/>
        </p:nvSpPr>
        <p:spPr>
          <a:xfrm>
            <a:off x="3967142" y="4848027"/>
            <a:ext cx="3237221" cy="321792"/>
          </a:xfrm>
          <a:prstGeom prst="roundRect">
            <a:avLst/>
          </a:prstGeom>
          <a:solidFill>
            <a:srgbClr val="FFFF00">
              <a:alpha val="39947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1B2F9-D2BB-77D1-2ACB-6CFAC4842CE9}"/>
              </a:ext>
            </a:extLst>
          </p:cNvPr>
          <p:cNvCxnSpPr>
            <a:cxnSpLocks/>
          </p:cNvCxnSpPr>
          <p:nvPr/>
        </p:nvCxnSpPr>
        <p:spPr>
          <a:xfrm flipV="1">
            <a:off x="5791200" y="5099542"/>
            <a:ext cx="665018" cy="516408"/>
          </a:xfrm>
          <a:prstGeom prst="straightConnector1">
            <a:avLst/>
          </a:prstGeom>
          <a:ln w="5080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4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1455-E126-63F2-75D5-966ED74E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24" y="2657925"/>
            <a:ext cx="8590942" cy="1588127"/>
          </a:xfrm>
        </p:spPr>
        <p:txBody>
          <a:bodyPr/>
          <a:lstStyle/>
          <a:p>
            <a:pPr algn="ctr"/>
            <a:br>
              <a:rPr lang="en-US" sz="3600" b="1" dirty="0"/>
            </a:br>
            <a:br>
              <a:rPr lang="en-US" sz="3600" b="1" dirty="0"/>
            </a:br>
            <a:endParaRPr lang="en-US" sz="3600" b="1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558521-83AB-E85C-3808-F1A7716C3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37" y="3413644"/>
            <a:ext cx="7772400" cy="3420356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A50C568-E03C-5E24-ABD9-C678ADA4FC9D}"/>
              </a:ext>
            </a:extLst>
          </p:cNvPr>
          <p:cNvSpPr/>
          <p:nvPr/>
        </p:nvSpPr>
        <p:spPr>
          <a:xfrm>
            <a:off x="1598341" y="2549237"/>
            <a:ext cx="7337841" cy="1385454"/>
          </a:xfrm>
          <a:prstGeom prst="ellipse">
            <a:avLst/>
          </a:prstGeom>
          <a:solidFill>
            <a:srgbClr val="FF0000">
              <a:alpha val="16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CF9F05-4E66-DA66-5AB3-40042DE86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8" y="271301"/>
            <a:ext cx="7030065" cy="3045467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DAB887-199F-7003-864B-381AE152C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6" y="1111241"/>
            <a:ext cx="9551440" cy="3849087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6E026A-88A7-A21B-3B1C-3A62684F1E71}"/>
              </a:ext>
            </a:extLst>
          </p:cNvPr>
          <p:cNvSpPr/>
          <p:nvPr/>
        </p:nvSpPr>
        <p:spPr>
          <a:xfrm>
            <a:off x="3265433" y="507766"/>
            <a:ext cx="1633033" cy="343834"/>
          </a:xfrm>
          <a:prstGeom prst="ellipse">
            <a:avLst/>
          </a:prstGeom>
          <a:solidFill>
            <a:srgbClr val="FF0000">
              <a:alpha val="30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BA20CF55-F2BA-1DDA-D64B-2FC0221CD2A9}"/>
              </a:ext>
            </a:extLst>
          </p:cNvPr>
          <p:cNvSpPr txBox="1">
            <a:spLocks/>
          </p:cNvSpPr>
          <p:nvPr/>
        </p:nvSpPr>
        <p:spPr bwMode="auto">
          <a:xfrm>
            <a:off x="5267261" y="294077"/>
            <a:ext cx="662527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Job monitoring on IBM Quantum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88B23F-8C1B-CE09-0D95-095C93DB7C2C}"/>
              </a:ext>
            </a:extLst>
          </p:cNvPr>
          <p:cNvSpPr/>
          <p:nvPr/>
        </p:nvSpPr>
        <p:spPr>
          <a:xfrm>
            <a:off x="6244033" y="2802195"/>
            <a:ext cx="1633033" cy="1229372"/>
          </a:xfrm>
          <a:prstGeom prst="ellipse">
            <a:avLst/>
          </a:prstGeom>
          <a:solidFill>
            <a:srgbClr val="00B050">
              <a:alpha val="30000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9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23C-8E70-B31C-983A-B1A5F38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15" y="232960"/>
            <a:ext cx="2097675" cy="535531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Results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AC45BFA-29DB-E516-BC68-9BA6720D6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09" y="1004433"/>
            <a:ext cx="3718973" cy="2429445"/>
          </a:xfr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2D21E17-B5D2-A229-0D4F-C46315758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20" y="3767622"/>
            <a:ext cx="4213557" cy="272979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909CE01-1E48-FA65-0B39-3534C86B2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084" y="3784386"/>
            <a:ext cx="4317996" cy="273557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A56147D-BCD4-1979-55C1-86F2BE175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4" y="1185407"/>
            <a:ext cx="3646255" cy="2243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2AFA9-EA05-DC6F-6CB1-D6914395AA72}"/>
              </a:ext>
            </a:extLst>
          </p:cNvPr>
          <p:cNvSpPr txBox="1"/>
          <p:nvPr/>
        </p:nvSpPr>
        <p:spPr>
          <a:xfrm>
            <a:off x="554288" y="740633"/>
            <a:ext cx="556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Classical pipeline</a:t>
            </a:r>
            <a:r>
              <a:rPr lang="en-US" sz="2000" b="1" dirty="0">
                <a:latin typeface="+mn-lt"/>
              </a:rPr>
              <a:t> (</a:t>
            </a:r>
            <a:r>
              <a:rPr lang="en-US" sz="2000" b="1" dirty="0" err="1">
                <a:latin typeface="+mn-lt"/>
              </a:rPr>
              <a:t>PyTorch</a:t>
            </a:r>
            <a:r>
              <a:rPr lang="en-US" sz="2000" b="1" dirty="0">
                <a:latin typeface="+mn-lt"/>
              </a:rPr>
              <a:t> backend of TN)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FBC8E-41BE-9444-57D7-46A00A6330A6}"/>
              </a:ext>
            </a:extLst>
          </p:cNvPr>
          <p:cNvSpPr txBox="1"/>
          <p:nvPr/>
        </p:nvSpPr>
        <p:spPr>
          <a:xfrm>
            <a:off x="6369923" y="647451"/>
            <a:ext cx="5267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Classical simulation of quantum pipeline</a:t>
            </a:r>
            <a:r>
              <a:rPr lang="en-US" sz="2000" b="1" dirty="0"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            </a:t>
            </a:r>
            <a:r>
              <a:rPr lang="en-US" sz="2000" b="1" dirty="0">
                <a:latin typeface="+mn-lt"/>
              </a:rPr>
              <a:t>(</a:t>
            </a:r>
            <a:r>
              <a:rPr lang="en-US" sz="2000" b="1" dirty="0"/>
              <a:t>with SPSA optimization)</a:t>
            </a:r>
            <a:endParaRPr lang="en-US" sz="2000" b="1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588DE-866A-95D6-F5AA-21C10A8BDF86}"/>
              </a:ext>
            </a:extLst>
          </p:cNvPr>
          <p:cNvSpPr txBox="1"/>
          <p:nvPr/>
        </p:nvSpPr>
        <p:spPr>
          <a:xfrm>
            <a:off x="724205" y="3505291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Noiseless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 simulation of quantum pipeline</a:t>
            </a:r>
          </a:p>
          <a:p>
            <a:pPr algn="l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2000" b="1" dirty="0"/>
              <a:t>		Qiskit Aer</a:t>
            </a:r>
            <a:endParaRPr lang="en-US" sz="2000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F178D-F5D8-8F34-8C96-FE25F8E6D821}"/>
              </a:ext>
            </a:extLst>
          </p:cNvPr>
          <p:cNvSpPr txBox="1"/>
          <p:nvPr/>
        </p:nvSpPr>
        <p:spPr>
          <a:xfrm>
            <a:off x="6466264" y="3525167"/>
            <a:ext cx="4759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Noisy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 simulation of quantum pipeline</a:t>
            </a:r>
          </a:p>
          <a:p>
            <a:pPr algn="l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90000"/>
              </a:lnSpc>
            </a:pPr>
            <a:r>
              <a:rPr lang="en-US" sz="2000" b="1" dirty="0"/>
              <a:t>                        Qiskit Aer</a:t>
            </a:r>
            <a:endParaRPr lang="en-US" sz="2000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4130-A985-3F58-E834-61503352C72D}"/>
              </a:ext>
            </a:extLst>
          </p:cNvPr>
          <p:cNvSpPr txBox="1"/>
          <p:nvPr/>
        </p:nvSpPr>
        <p:spPr>
          <a:xfrm>
            <a:off x="2069750" y="6497417"/>
            <a:ext cx="832792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arXiv:2110.04236 - Lambeq: An Efficient High-level Python Library for Quantum NLP</a:t>
            </a:r>
          </a:p>
        </p:txBody>
      </p:sp>
    </p:spTree>
    <p:extLst>
      <p:ext uri="{BB962C8B-B14F-4D97-AF65-F5344CB8AC3E}">
        <p14:creationId xmlns:p14="http://schemas.microsoft.com/office/powerpoint/2010/main" val="387014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/>
              <p:nvPr/>
            </p:nvSpPr>
            <p:spPr>
              <a:xfrm>
                <a:off x="2037301" y="1009090"/>
                <a:ext cx="8289837" cy="5167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Overview HPC and QC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Integration of HPC and QC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Why Quantum NLP?</a:t>
                </a:r>
              </a:p>
              <a:p>
                <a:pPr marL="457200" indent="-457200" algn="l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Quantum Pipeline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gradFill>
                          <a:gsLst>
                            <a:gs pos="40000">
                              <a:schemeClr val="accent1">
                                <a:lumMod val="56228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91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 err="1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ambeq</a:t>
                </a:r>
                <a:r>
                  <a:rPr lang="en-US" sz="3200" b="1" dirty="0">
                    <a:gradFill>
                      <a:gsLst>
                        <a:gs pos="40000">
                          <a:schemeClr val="accent1">
                            <a:lumMod val="56228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91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rPr>
                  <a:t> Workflow on HPC and QC 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sz="3200" b="1" dirty="0">
                    <a:solidFill>
                      <a:srgbClr val="0070C0"/>
                    </a:solidFill>
                  </a:rPr>
                  <a:t> HPC and QC Workflow and more …</a:t>
                </a: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  <a:p>
                <a:pPr algn="l">
                  <a:lnSpc>
                    <a:spcPct val="150000"/>
                  </a:lnSpc>
                </a:pPr>
                <a:endParaRPr lang="en-US" sz="3200" b="1" dirty="0">
                  <a:gradFill>
                    <a:gsLst>
                      <a:gs pos="40000">
                        <a:schemeClr val="accent1">
                          <a:lumMod val="56228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0862E6-CD7B-138C-C386-7A6528EF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01" y="1009090"/>
                <a:ext cx="8289837" cy="5167761"/>
              </a:xfrm>
              <a:prstGeom prst="rect">
                <a:avLst/>
              </a:prstGeom>
              <a:blipFill>
                <a:blip r:embed="rId2"/>
                <a:stretch>
                  <a:fillRect l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1795274-63FB-53FE-E784-C2EC3B4D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90931"/>
          </a:xfrm>
        </p:spPr>
        <p:txBody>
          <a:bodyPr/>
          <a:lstStyle/>
          <a:p>
            <a:r>
              <a:rPr lang="en-US" sz="3600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22056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84CB7C8-C7F4-674A-69C8-AD3B17823C1D}"/>
              </a:ext>
            </a:extLst>
          </p:cNvPr>
          <p:cNvSpPr/>
          <p:nvPr/>
        </p:nvSpPr>
        <p:spPr>
          <a:xfrm>
            <a:off x="2813889" y="847916"/>
            <a:ext cx="4300272" cy="5133484"/>
          </a:xfrm>
          <a:prstGeom prst="roundRect">
            <a:avLst/>
          </a:prstGeom>
          <a:solidFill>
            <a:srgbClr val="00B0F0">
              <a:alpha val="19682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0C0CF-1B5D-38B4-1089-A3C0321F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73" y="121481"/>
            <a:ext cx="11504904" cy="590931"/>
          </a:xfrm>
        </p:spPr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</a:rPr>
              <a:t>OLCF HPC - Quantum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B7E29E-72B4-E438-0CFD-6A66CFE6B44B}"/>
              </a:ext>
            </a:extLst>
          </p:cNvPr>
          <p:cNvSpPr/>
          <p:nvPr/>
        </p:nvSpPr>
        <p:spPr>
          <a:xfrm>
            <a:off x="3249564" y="1754402"/>
            <a:ext cx="3491103" cy="822476"/>
          </a:xfrm>
          <a:prstGeom prst="roundRect">
            <a:avLst/>
          </a:prstGeom>
          <a:solidFill>
            <a:srgbClr val="FF0000">
              <a:alpha val="39838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Workflow Management System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5A73C8-49E2-A3D8-F342-3D108A644389}"/>
              </a:ext>
            </a:extLst>
          </p:cNvPr>
          <p:cNvSpPr/>
          <p:nvPr/>
        </p:nvSpPr>
        <p:spPr>
          <a:xfrm>
            <a:off x="5034421" y="2993307"/>
            <a:ext cx="1876201" cy="2791889"/>
          </a:xfrm>
          <a:prstGeom prst="roundRect">
            <a:avLst/>
          </a:prstGeom>
          <a:solidFill>
            <a:srgbClr val="00B050">
              <a:alpha val="39838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DC3E5-FF0E-2F79-69E9-2E6F5A1AB83E}"/>
              </a:ext>
            </a:extLst>
          </p:cNvPr>
          <p:cNvSpPr/>
          <p:nvPr/>
        </p:nvSpPr>
        <p:spPr>
          <a:xfrm>
            <a:off x="3119013" y="3003709"/>
            <a:ext cx="1320091" cy="2791889"/>
          </a:xfrm>
          <a:prstGeom prst="roundRect">
            <a:avLst/>
          </a:prstGeom>
          <a:solidFill>
            <a:srgbClr val="7030A0">
              <a:alpha val="39838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Qiskit Aer</a:t>
            </a:r>
          </a:p>
          <a:p>
            <a:pPr algn="ctr">
              <a:lnSpc>
                <a:spcPct val="9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NWQ-Sim</a:t>
            </a:r>
          </a:p>
          <a:p>
            <a:pPr algn="ctr">
              <a:lnSpc>
                <a:spcPct val="9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TN-QVM</a:t>
            </a:r>
          </a:p>
          <a:p>
            <a:pPr algn="ctr">
              <a:lnSpc>
                <a:spcPct val="9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QTensor</a:t>
            </a:r>
          </a:p>
          <a:p>
            <a:pPr algn="ctr">
              <a:lnSpc>
                <a:spcPct val="9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</a:rPr>
              <a:t>PennyLane</a:t>
            </a:r>
          </a:p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5C20DD8-2A67-E721-B989-622B03BDBFA8}"/>
              </a:ext>
            </a:extLst>
          </p:cNvPr>
          <p:cNvSpPr/>
          <p:nvPr/>
        </p:nvSpPr>
        <p:spPr>
          <a:xfrm>
            <a:off x="8906018" y="3572800"/>
            <a:ext cx="2430259" cy="2222798"/>
          </a:xfrm>
          <a:prstGeom prst="roundRect">
            <a:avLst/>
          </a:prstGeom>
          <a:solidFill>
            <a:srgbClr val="FFC000">
              <a:alpha val="39838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rgbClr val="7030A0"/>
              </a:solidFill>
            </a:endParaRP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IBM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Rigetti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Quantinuum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IonQ</a:t>
            </a:r>
          </a:p>
          <a:p>
            <a:pPr algn="l"/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DFF1C7-AF0B-B0F3-9F48-5872B059E1A6}"/>
              </a:ext>
            </a:extLst>
          </p:cNvPr>
          <p:cNvCxnSpPr>
            <a:cxnSpLocks/>
          </p:cNvCxnSpPr>
          <p:nvPr/>
        </p:nvCxnSpPr>
        <p:spPr>
          <a:xfrm flipH="1" flipV="1">
            <a:off x="6746695" y="2260440"/>
            <a:ext cx="1099671" cy="429"/>
          </a:xfrm>
          <a:prstGeom prst="straightConnector1">
            <a:avLst/>
          </a:prstGeom>
          <a:ln w="66675">
            <a:solidFill>
              <a:srgbClr val="0070C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FDEF6E-8B6F-4689-F1E9-578613887C10}"/>
              </a:ext>
            </a:extLst>
          </p:cNvPr>
          <p:cNvCxnSpPr>
            <a:cxnSpLocks/>
          </p:cNvCxnSpPr>
          <p:nvPr/>
        </p:nvCxnSpPr>
        <p:spPr>
          <a:xfrm>
            <a:off x="7894684" y="5246949"/>
            <a:ext cx="1083061" cy="0"/>
          </a:xfrm>
          <a:prstGeom prst="straightConnector1">
            <a:avLst/>
          </a:prstGeom>
          <a:ln w="66675">
            <a:solidFill>
              <a:srgbClr val="0070C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4E1610-9109-C27B-D821-B36BD148A0C4}"/>
              </a:ext>
            </a:extLst>
          </p:cNvPr>
          <p:cNvCxnSpPr>
            <a:cxnSpLocks/>
          </p:cNvCxnSpPr>
          <p:nvPr/>
        </p:nvCxnSpPr>
        <p:spPr>
          <a:xfrm>
            <a:off x="7832300" y="2254459"/>
            <a:ext cx="28132" cy="3019636"/>
          </a:xfrm>
          <a:prstGeom prst="line">
            <a:avLst/>
          </a:prstGeom>
          <a:ln w="66675">
            <a:solidFill>
              <a:srgbClr val="0070C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A54ED7-BD7F-DA88-12B1-8995BA4984A8}"/>
              </a:ext>
            </a:extLst>
          </p:cNvPr>
          <p:cNvCxnSpPr>
            <a:cxnSpLocks/>
          </p:cNvCxnSpPr>
          <p:nvPr/>
        </p:nvCxnSpPr>
        <p:spPr>
          <a:xfrm>
            <a:off x="4465889" y="5307994"/>
            <a:ext cx="568532" cy="0"/>
          </a:xfrm>
          <a:prstGeom prst="line">
            <a:avLst/>
          </a:prstGeom>
          <a:ln w="66675">
            <a:solidFill>
              <a:srgbClr val="0070C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10078B-BAD7-DD8E-0276-9C3FF0897368}"/>
              </a:ext>
            </a:extLst>
          </p:cNvPr>
          <p:cNvCxnSpPr>
            <a:cxnSpLocks/>
          </p:cNvCxnSpPr>
          <p:nvPr/>
        </p:nvCxnSpPr>
        <p:spPr>
          <a:xfrm>
            <a:off x="4462847" y="3902219"/>
            <a:ext cx="571574" cy="0"/>
          </a:xfrm>
          <a:prstGeom prst="line">
            <a:avLst/>
          </a:prstGeom>
          <a:ln w="66675">
            <a:solidFill>
              <a:srgbClr val="0070C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5719E4-6AF4-3C9D-6AFC-9C5838995DF2}"/>
              </a:ext>
            </a:extLst>
          </p:cNvPr>
          <p:cNvCxnSpPr>
            <a:cxnSpLocks/>
          </p:cNvCxnSpPr>
          <p:nvPr/>
        </p:nvCxnSpPr>
        <p:spPr>
          <a:xfrm>
            <a:off x="4455077" y="3418521"/>
            <a:ext cx="579344" cy="0"/>
          </a:xfrm>
          <a:prstGeom prst="line">
            <a:avLst/>
          </a:prstGeom>
          <a:ln w="66675">
            <a:solidFill>
              <a:srgbClr val="0070C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A90DB2-9FC6-C2A0-CFF0-861D05A85B85}"/>
              </a:ext>
            </a:extLst>
          </p:cNvPr>
          <p:cNvCxnSpPr>
            <a:cxnSpLocks/>
          </p:cNvCxnSpPr>
          <p:nvPr/>
        </p:nvCxnSpPr>
        <p:spPr>
          <a:xfrm flipV="1">
            <a:off x="4704169" y="4136594"/>
            <a:ext cx="0" cy="706582"/>
          </a:xfrm>
          <a:prstGeom prst="line">
            <a:avLst/>
          </a:prstGeom>
          <a:ln w="66675">
            <a:solidFill>
              <a:srgbClr val="0070C0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0F1096-91EC-5353-0412-46A5BF4C6EAA}"/>
                  </a:ext>
                </a:extLst>
              </p:cNvPr>
              <p:cNvSpPr txBox="1"/>
              <p:nvPr/>
            </p:nvSpPr>
            <p:spPr>
              <a:xfrm>
                <a:off x="333965" y="1028341"/>
                <a:ext cx="1963465" cy="1137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</a:rPr>
                        <m:t>💻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0F1096-91EC-5353-0412-46A5BF4C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5" y="1028341"/>
                <a:ext cx="1963465" cy="1137299"/>
              </a:xfrm>
              <a:prstGeom prst="rect">
                <a:avLst/>
              </a:prstGeom>
              <a:blipFill>
                <a:blip r:embed="rId3"/>
                <a:stretch>
                  <a:fillRect t="-20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EDB16B-DCCC-F9FE-2FC5-C70AE6392568}"/>
              </a:ext>
            </a:extLst>
          </p:cNvPr>
          <p:cNvCxnSpPr>
            <a:cxnSpLocks/>
          </p:cNvCxnSpPr>
          <p:nvPr/>
        </p:nvCxnSpPr>
        <p:spPr>
          <a:xfrm>
            <a:off x="1957685" y="1469501"/>
            <a:ext cx="1712408" cy="0"/>
          </a:xfrm>
          <a:prstGeom prst="straightConnector1">
            <a:avLst/>
          </a:prstGeom>
          <a:ln w="66675">
            <a:solidFill>
              <a:srgbClr val="0070C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749171-D4D0-9F87-310A-54672F7C93DA}"/>
              </a:ext>
            </a:extLst>
          </p:cNvPr>
          <p:cNvSpPr/>
          <p:nvPr/>
        </p:nvSpPr>
        <p:spPr>
          <a:xfrm>
            <a:off x="3744436" y="1103835"/>
            <a:ext cx="2400627" cy="746073"/>
          </a:xfrm>
          <a:prstGeom prst="roundRect">
            <a:avLst/>
          </a:prstGeom>
          <a:solidFill>
            <a:srgbClr val="00B050">
              <a:alpha val="39838"/>
            </a:srgb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OLCF HPC</a:t>
            </a:r>
          </a:p>
        </p:txBody>
      </p:sp>
      <p:pic>
        <p:nvPicPr>
          <p:cNvPr id="18" name="Picture 17" descr="A picture containing tex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A295F6A1-F6F4-FF29-756B-CF8ECAB4C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50" y="3242701"/>
            <a:ext cx="1452213" cy="351640"/>
          </a:xfrm>
          <a:prstGeom prst="rect">
            <a:avLst/>
          </a:prstGeom>
        </p:spPr>
      </p:pic>
      <p:pic>
        <p:nvPicPr>
          <p:cNvPr id="19" name="Picture 18" descr="A picture containing tex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51A7A0DE-1670-8B1F-2358-FF878D2A9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94" y="3726399"/>
            <a:ext cx="1452213" cy="351640"/>
          </a:xfrm>
          <a:prstGeom prst="rect">
            <a:avLst/>
          </a:prstGeom>
        </p:spPr>
      </p:pic>
      <p:pic>
        <p:nvPicPr>
          <p:cNvPr id="20" name="Picture 19" descr="A picture containing tex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BE5D9436-5125-455C-BC9D-41CF02C7C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35" y="5132174"/>
            <a:ext cx="1481239" cy="35164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F2CDF2F2-67AD-1860-6FA1-9BBCABF9729E}"/>
              </a:ext>
            </a:extLst>
          </p:cNvPr>
          <p:cNvSpPr/>
          <p:nvPr/>
        </p:nvSpPr>
        <p:spPr>
          <a:xfrm>
            <a:off x="5472687" y="2580454"/>
            <a:ext cx="969818" cy="386130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DBCE5D-5D3F-885A-3CFA-75163A49D625}"/>
              </a:ext>
            </a:extLst>
          </p:cNvPr>
          <p:cNvCxnSpPr>
            <a:cxnSpLocks/>
          </p:cNvCxnSpPr>
          <p:nvPr/>
        </p:nvCxnSpPr>
        <p:spPr>
          <a:xfrm flipV="1">
            <a:off x="5984687" y="4250798"/>
            <a:ext cx="0" cy="706582"/>
          </a:xfrm>
          <a:prstGeom prst="line">
            <a:avLst/>
          </a:prstGeom>
          <a:ln w="66675">
            <a:solidFill>
              <a:schemeClr val="tx1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6CC77D26-BD77-A5C0-B16E-AACDB6EED54A}"/>
              </a:ext>
            </a:extLst>
          </p:cNvPr>
          <p:cNvSpPr/>
          <p:nvPr/>
        </p:nvSpPr>
        <p:spPr>
          <a:xfrm>
            <a:off x="8977745" y="1858785"/>
            <a:ext cx="1216152" cy="1216152"/>
          </a:xfrm>
          <a:prstGeom prst="cub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1CD04A04-1A29-1F48-624A-56D06A6A1737}"/>
              </a:ext>
            </a:extLst>
          </p:cNvPr>
          <p:cNvSpPr/>
          <p:nvPr/>
        </p:nvSpPr>
        <p:spPr>
          <a:xfrm>
            <a:off x="8173285" y="847916"/>
            <a:ext cx="3491819" cy="2581081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Workflow   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 Management System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Job Type</a:t>
            </a:r>
          </a:p>
          <a:p>
            <a:pPr marL="285750" indent="-285750" algn="ctr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# of qubit</a:t>
            </a:r>
          </a:p>
          <a:p>
            <a:pPr marL="285750" indent="-285750" algn="ctr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Backend</a:t>
            </a:r>
          </a:p>
          <a:p>
            <a:pPr marL="285750" indent="-285750" algn="ctr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Vendor</a:t>
            </a:r>
          </a:p>
          <a:p>
            <a:pPr marL="285750" indent="-285750" algn="ctr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Scheduler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…..</a:t>
            </a:r>
          </a:p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ACD2CF4A-4591-501C-B3AF-D25E690C7242}"/>
              </a:ext>
            </a:extLst>
          </p:cNvPr>
          <p:cNvCxnSpPr>
            <a:cxnSpLocks/>
          </p:cNvCxnSpPr>
          <p:nvPr/>
        </p:nvCxnSpPr>
        <p:spPr>
          <a:xfrm flipV="1">
            <a:off x="6736607" y="1107065"/>
            <a:ext cx="1839357" cy="943379"/>
          </a:xfrm>
          <a:prstGeom prst="curvedConnector3">
            <a:avLst/>
          </a:prstGeom>
          <a:ln w="63500">
            <a:solidFill>
              <a:schemeClr val="accent6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electric blue, blue, screenshot, colorfulness&#10;&#10;Description automatically generated">
            <a:extLst>
              <a:ext uri="{FF2B5EF4-FFF2-40B4-BE49-F238E27FC236}">
                <a16:creationId xmlns:a16="http://schemas.microsoft.com/office/drawing/2014/main" id="{18009010-4193-1E21-F1E7-AB487A324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57" y="5767804"/>
            <a:ext cx="1341803" cy="87827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D3773D-F797-3A68-FFF5-B726412C0069}"/>
              </a:ext>
            </a:extLst>
          </p:cNvPr>
          <p:cNvCxnSpPr>
            <a:cxnSpLocks/>
          </p:cNvCxnSpPr>
          <p:nvPr/>
        </p:nvCxnSpPr>
        <p:spPr>
          <a:xfrm flipV="1">
            <a:off x="6913189" y="4389251"/>
            <a:ext cx="2064556" cy="10403"/>
          </a:xfrm>
          <a:prstGeom prst="straightConnector1">
            <a:avLst/>
          </a:prstGeom>
          <a:ln w="9525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Left-Up Arrow 65">
            <a:extLst>
              <a:ext uri="{FF2B5EF4-FFF2-40B4-BE49-F238E27FC236}">
                <a16:creationId xmlns:a16="http://schemas.microsoft.com/office/drawing/2014/main" id="{4298F2CD-1CA4-4A85-93CB-6CE9E718F72D}"/>
              </a:ext>
            </a:extLst>
          </p:cNvPr>
          <p:cNvSpPr/>
          <p:nvPr/>
        </p:nvSpPr>
        <p:spPr>
          <a:xfrm rot="5400000">
            <a:off x="6084417" y="5370017"/>
            <a:ext cx="785844" cy="1214035"/>
          </a:xfrm>
          <a:prstGeom prst="leftUpArrow">
            <a:avLst/>
          </a:prstGeom>
          <a:pattFill prst="sphere">
            <a:fgClr>
              <a:srgbClr val="FF0000"/>
            </a:fgClr>
            <a:bgClr>
              <a:schemeClr val="bg1"/>
            </a:bgClr>
          </a:pattFill>
          <a:ln w="15875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design, screenshot, rectangle&#10;&#10;Description automatically generated">
            <a:extLst>
              <a:ext uri="{FF2B5EF4-FFF2-40B4-BE49-F238E27FC236}">
                <a16:creationId xmlns:a16="http://schemas.microsoft.com/office/drawing/2014/main" id="{AFFC14AD-A0AA-69DB-75D5-6A12CDCA3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74" y="5442556"/>
            <a:ext cx="1181920" cy="1415444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9B0F64CA-9068-2D62-6D8B-5EF56FC275D7}"/>
              </a:ext>
            </a:extLst>
          </p:cNvPr>
          <p:cNvSpPr/>
          <p:nvPr/>
        </p:nvSpPr>
        <p:spPr>
          <a:xfrm>
            <a:off x="7418124" y="3803095"/>
            <a:ext cx="884616" cy="1154285"/>
          </a:xfrm>
          <a:prstGeom prst="cloud">
            <a:avLst/>
          </a:prstGeom>
          <a:solidFill>
            <a:schemeClr val="accent2">
              <a:lumMod val="75000"/>
              <a:alpha val="82000"/>
            </a:scheme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29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A8FB098B-2B9C-6E7F-1AD3-2A2B07EDA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851" y="1138287"/>
            <a:ext cx="7990724" cy="5096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271527-3E8B-E6A7-06F2-F473F534498F}"/>
              </a:ext>
            </a:extLst>
          </p:cNvPr>
          <p:cNvSpPr txBox="1"/>
          <p:nvPr/>
        </p:nvSpPr>
        <p:spPr>
          <a:xfrm>
            <a:off x="948018" y="524974"/>
            <a:ext cx="51479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b="1" dirty="0">
                <a:solidFill>
                  <a:srgbClr val="0070C0"/>
                </a:solidFill>
                <a:latin typeface="+mn-lt"/>
              </a:rPr>
              <a:t>More </a:t>
            </a:r>
            <a:r>
              <a:rPr lang="en-US" sz="3200" b="1" dirty="0">
                <a:solidFill>
                  <a:srgbClr val="0070C0"/>
                </a:solidFill>
              </a:rPr>
              <a:t>from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ORNL …</a:t>
            </a:r>
          </a:p>
        </p:txBody>
      </p:sp>
    </p:spTree>
    <p:extLst>
      <p:ext uri="{BB962C8B-B14F-4D97-AF65-F5344CB8AC3E}">
        <p14:creationId xmlns:p14="http://schemas.microsoft.com/office/powerpoint/2010/main" val="325034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64EB85-D88F-491C-98EF-2A3381C33D80}"/>
              </a:ext>
            </a:extLst>
          </p:cNvPr>
          <p:cNvGraphicFramePr>
            <a:graphicFrameLocks/>
          </p:cNvGraphicFramePr>
          <p:nvPr/>
        </p:nvGraphicFramePr>
        <p:xfrm>
          <a:off x="1035977" y="512671"/>
          <a:ext cx="10120045" cy="5612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857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23C-8E70-B31C-983A-B1A5F38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72932"/>
            <a:ext cx="9036960" cy="5355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CD754-2117-5BF5-C78F-2D90F8BC0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68930" y="2265596"/>
            <a:ext cx="8792341" cy="37398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Thank you</a:t>
            </a:r>
            <a:br>
              <a:rPr lang="en-US" sz="4800" b="1" dirty="0"/>
            </a:b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092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18C10-8148-4810-8DF0-3B8C6189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533C4D-E5BC-BA4E-A6E2-0A92CE4F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35" y="487680"/>
            <a:ext cx="6168225" cy="4047778"/>
          </a:xfrm>
        </p:spPr>
        <p:txBody>
          <a:bodyPr/>
          <a:lstStyle/>
          <a:p>
            <a:pPr marL="0" lvl="0" indent="0">
              <a:lnSpc>
                <a:spcPts val="4000"/>
              </a:lnSpc>
              <a:buClr>
                <a:srgbClr val="1E7640"/>
              </a:buClr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“If you want to make a simulation of nature, you'd better make it quantum mechanical, and by golly it’s a wonderful problem, because it doesn't look so easy.”</a:t>
            </a:r>
            <a:br>
              <a:rPr lang="en-US" sz="2400" b="1" dirty="0">
                <a:solidFill>
                  <a:schemeClr val="bg1"/>
                </a:solidFill>
                <a:ea typeface="ＭＳ Ｐゴシック" pitchFamily="-65" charset="-128"/>
              </a:rPr>
            </a:br>
            <a:r>
              <a:rPr lang="en-US" sz="1800" dirty="0">
                <a:solidFill>
                  <a:schemeClr val="bg1"/>
                </a:solidFill>
              </a:rPr>
              <a:t>Richard Feynman, </a:t>
            </a:r>
            <a:r>
              <a:rPr lang="en-US" sz="1800" i="1" dirty="0">
                <a:solidFill>
                  <a:schemeClr val="bg1"/>
                </a:solidFill>
              </a:rPr>
              <a:t>Simulating Physics with Computers</a:t>
            </a:r>
            <a:r>
              <a:rPr lang="en-US" sz="1800" dirty="0">
                <a:solidFill>
                  <a:schemeClr val="bg1"/>
                </a:solidFill>
              </a:rPr>
              <a:t> May 1981</a:t>
            </a:r>
          </a:p>
          <a:p>
            <a:pPr marL="0" lvl="0" indent="0">
              <a:buClr>
                <a:srgbClr val="1E7640"/>
              </a:buClr>
              <a:buNone/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9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65" name="Content Placeholder 64"/>
          <p:cNvSpPr>
            <a:spLocks noGrp="1"/>
          </p:cNvSpPr>
          <p:nvPr>
            <p:ph idx="1"/>
          </p:nvPr>
        </p:nvSpPr>
        <p:spPr>
          <a:xfrm>
            <a:off x="366248" y="1026059"/>
            <a:ext cx="7489317" cy="2940299"/>
          </a:xfrm>
        </p:spPr>
        <p:txBody>
          <a:bodyPr/>
          <a:lstStyle/>
          <a:p>
            <a:pPr lvl="0"/>
            <a:r>
              <a:rPr lang="en-US" sz="2400" dirty="0">
                <a:latin typeface="+mj-lt"/>
              </a:rPr>
              <a:t>Quantum mechanical computation</a:t>
            </a:r>
          </a:p>
          <a:p>
            <a:pPr lvl="1"/>
            <a:r>
              <a:rPr lang="en-US" dirty="0">
                <a:latin typeface="+mj-lt"/>
              </a:rPr>
              <a:t>In quantum mechanics, the </a:t>
            </a:r>
            <a:r>
              <a:rPr lang="en-US" i="1" dirty="0">
                <a:solidFill>
                  <a:srgbClr val="0070C0"/>
                </a:solidFill>
                <a:latin typeface="+mj-lt"/>
              </a:rPr>
              <a:t>wave function </a:t>
            </a:r>
            <a:r>
              <a:rPr lang="en-US" dirty="0">
                <a:latin typeface="+mj-lt"/>
              </a:rPr>
              <a:t>describes all knowledge about the system</a:t>
            </a:r>
          </a:p>
          <a:p>
            <a:r>
              <a:rPr lang="en-US" sz="2400" dirty="0">
                <a:latin typeface="+mj-lt"/>
              </a:rPr>
              <a:t>Quantum computing manipulates the wave function to perform calculations</a:t>
            </a:r>
          </a:p>
          <a:p>
            <a:pPr lvl="1"/>
            <a:r>
              <a:rPr lang="en-US" dirty="0">
                <a:latin typeface="+mj-lt"/>
              </a:rPr>
              <a:t>Quantum dynamical control of the Hamiltonian corresponds to computation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E3B25-E03B-4FBE-9F44-49221ADE4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8" t="6537" r="27838" b="6537"/>
          <a:stretch/>
        </p:blipFill>
        <p:spPr>
          <a:xfrm>
            <a:off x="8184454" y="3104235"/>
            <a:ext cx="2552570" cy="2657073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515898-9088-4AED-8D2D-1AB27179502A}"/>
              </a:ext>
            </a:extLst>
          </p:cNvPr>
          <p:cNvSpPr txBox="1"/>
          <p:nvPr/>
        </p:nvSpPr>
        <p:spPr>
          <a:xfrm>
            <a:off x="7855565" y="5956419"/>
            <a:ext cx="321034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Stodolna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et al. PRL 110, 213001 (2013)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B49608-604A-43D1-AA04-FE15B5EDD569}"/>
                  </a:ext>
                </a:extLst>
              </p:cNvPr>
              <p:cNvSpPr txBox="1"/>
              <p:nvPr/>
            </p:nvSpPr>
            <p:spPr>
              <a:xfrm>
                <a:off x="2133071" y="4148186"/>
                <a:ext cx="4128960" cy="860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ℏ</m:t>
                      </m:r>
                      <m:f>
                        <m:f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Ψ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B49608-604A-43D1-AA04-FE15B5EDD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71" y="4148186"/>
                <a:ext cx="4128960" cy="860172"/>
              </a:xfrm>
              <a:prstGeom prst="rect">
                <a:avLst/>
              </a:prstGeom>
              <a:blipFill>
                <a:blip r:embed="rId4"/>
                <a:stretch>
                  <a:fillRect t="-724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70F9A6-FE27-4ACF-B079-BDCFB0DFA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70" y="1026059"/>
            <a:ext cx="2217289" cy="1883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29CDEF-6B2A-8363-B86E-EF7A538A5780}"/>
                  </a:ext>
                </a:extLst>
              </p:cNvPr>
              <p:cNvSpPr txBox="1"/>
              <p:nvPr/>
            </p:nvSpPr>
            <p:spPr>
              <a:xfrm>
                <a:off x="366248" y="5318110"/>
                <a:ext cx="7653762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+mn-ea"/>
                    <a:cs typeface="Times" panose="02020603050405020304" pitchFamily="18" charset="0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" panose="02020603050405020304" pitchFamily="18" charset="0"/>
                      </a:rPr>
                      <m:t>𝑺𝒖𝒑𝒆𝒓𝒑𝒐𝒔𝒊𝒐𝒏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" panose="02020603050405020304" pitchFamily="18" charset="0"/>
                      </a:rPr>
                      <m:t> 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" panose="02020603050405020304" pitchFamily="18" charset="0"/>
                      </a:rPr>
                      <m:t>𝒂𝒏𝒅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" panose="02020603050405020304" pitchFamily="18" charset="0"/>
                      </a:rPr>
                      <m:t> 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" panose="02020603050405020304" pitchFamily="18" charset="0"/>
                      </a:rPr>
                      <m:t>𝑬𝒏𝒕𝒂𝒏𝒈𝒍𝒆𝒎𝒆𝒏𝒕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" panose="02020603050405020304" pitchFamily="18" charset="0"/>
                  <a:ea typeface="+mn-ea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29CDEF-6B2A-8363-B86E-EF7A538A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48" y="5318110"/>
                <a:ext cx="7653762" cy="443198"/>
              </a:xfrm>
              <a:prstGeom prst="rect">
                <a:avLst/>
              </a:prstGeom>
              <a:blipFill>
                <a:blip r:embed="rId6"/>
                <a:stretch>
                  <a:fillRect t="-3611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77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90B5C-3031-3333-6B52-DB8B55201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44" y="462374"/>
            <a:ext cx="5804438" cy="38384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DEEBB-90CD-50A0-2683-1015EB8C9C68}"/>
              </a:ext>
            </a:extLst>
          </p:cNvPr>
          <p:cNvSpPr txBox="1"/>
          <p:nvPr/>
        </p:nvSpPr>
        <p:spPr>
          <a:xfrm>
            <a:off x="499978" y="4484165"/>
            <a:ext cx="1133977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i="0" dirty="0">
                <a:solidFill>
                  <a:srgbClr val="050505"/>
                </a:solidFill>
                <a:effectLst/>
                <a:latin typeface="system-ui"/>
              </a:rPr>
              <a:t>The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ystem-ui"/>
              </a:rPr>
              <a:t>Nobel Prize in Physics 2022 </a:t>
            </a:r>
            <a:r>
              <a:rPr lang="en-US" sz="2400" b="1" i="0" dirty="0">
                <a:solidFill>
                  <a:srgbClr val="050505"/>
                </a:solidFill>
                <a:effectLst/>
                <a:latin typeface="system-ui"/>
              </a:rPr>
              <a:t>has been awarded to </a:t>
            </a:r>
          </a:p>
          <a:p>
            <a:pPr algn="ctr">
              <a:lnSpc>
                <a:spcPct val="90000"/>
              </a:lnSpc>
            </a:pPr>
            <a:r>
              <a:rPr lang="en-US" sz="2400" b="1" i="0" dirty="0">
                <a:solidFill>
                  <a:srgbClr val="0070C0"/>
                </a:solidFill>
                <a:effectLst/>
                <a:latin typeface="system-ui"/>
              </a:rPr>
              <a:t>Alain Aspect</a:t>
            </a:r>
            <a:r>
              <a:rPr lang="en-US" sz="2400" b="1" i="0" dirty="0">
                <a:solidFill>
                  <a:srgbClr val="050505"/>
                </a:solidFill>
                <a:effectLst/>
                <a:latin typeface="system-ui"/>
              </a:rPr>
              <a:t>,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system-ui"/>
              </a:rPr>
              <a:t>John F. </a:t>
            </a:r>
            <a:r>
              <a:rPr lang="en-US" sz="2400" b="1" i="0" dirty="0" err="1">
                <a:solidFill>
                  <a:srgbClr val="0070C0"/>
                </a:solidFill>
                <a:effectLst/>
                <a:latin typeface="system-ui"/>
              </a:rPr>
              <a:t>Clauser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system-ui"/>
              </a:rPr>
              <a:t> </a:t>
            </a:r>
            <a:r>
              <a:rPr lang="en-US" sz="2400" b="1" i="0" dirty="0">
                <a:solidFill>
                  <a:srgbClr val="050505"/>
                </a:solidFill>
                <a:effectLst/>
                <a:latin typeface="system-ui"/>
              </a:rPr>
              <a:t>and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system-ui"/>
              </a:rPr>
              <a:t>Anton </a:t>
            </a:r>
            <a:r>
              <a:rPr lang="en-US" sz="2400" b="1" i="0" dirty="0" err="1">
                <a:solidFill>
                  <a:srgbClr val="0070C0"/>
                </a:solidFill>
                <a:effectLst/>
                <a:latin typeface="system-ui"/>
              </a:rPr>
              <a:t>Zeilinger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system-ui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400" b="1" i="0" dirty="0">
                <a:solidFill>
                  <a:srgbClr val="050505"/>
                </a:solidFill>
                <a:effectLst/>
                <a:latin typeface="system-ui"/>
              </a:rPr>
              <a:t>“for experiments with entangled photons, establishing the violation of Bell inequalities </a:t>
            </a:r>
          </a:p>
          <a:p>
            <a:pPr algn="ctr">
              <a:lnSpc>
                <a:spcPct val="90000"/>
              </a:lnSpc>
            </a:pPr>
            <a:r>
              <a:rPr lang="en-US" sz="2400" b="1" i="0" dirty="0">
                <a:solidFill>
                  <a:srgbClr val="050505"/>
                </a:solidFill>
                <a:effectLst/>
                <a:latin typeface="system-ui"/>
              </a:rPr>
              <a:t>and pioneering quantum information science.”</a:t>
            </a:r>
            <a:r>
              <a:rPr lang="en-US" sz="2400" b="1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76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9260E-D024-4AFB-BDDE-B59035010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Atoms &amp; 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8887A1-06ED-4345-919E-24C3136B5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Semiconductors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B5676B-D848-49A0-99E0-76E2729E0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Superconductors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E1CD8-B44E-4EA3-99AF-4695404C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63706"/>
            <a:ext cx="10332720" cy="424732"/>
          </a:xfrm>
        </p:spPr>
        <p:txBody>
          <a:bodyPr/>
          <a:lstStyle/>
          <a:p>
            <a:r>
              <a:rPr lang="en-US" dirty="0"/>
              <a:t>Quantum Devices for Quantum Computing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E1CD4-47B4-4F1D-A52D-D2533DA90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Topological Materials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528C1-57DE-41A2-892C-EDD5311B21F6}"/>
              </a:ext>
            </a:extLst>
          </p:cNvPr>
          <p:cNvGrpSpPr/>
          <p:nvPr/>
        </p:nvGrpSpPr>
        <p:grpSpPr>
          <a:xfrm>
            <a:off x="474128" y="1434702"/>
            <a:ext cx="2429844" cy="5307025"/>
            <a:chOff x="474128" y="1434702"/>
            <a:chExt cx="2429844" cy="53070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2D96D8-1D50-4A20-BF93-C9B7BBCF78BF}"/>
                </a:ext>
              </a:extLst>
            </p:cNvPr>
            <p:cNvSpPr txBox="1"/>
            <p:nvPr/>
          </p:nvSpPr>
          <p:spPr>
            <a:xfrm>
              <a:off x="823967" y="6456593"/>
              <a:ext cx="1728358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Credit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Steane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&amp;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Rieffel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51BBA9-A0A8-443C-BA94-0024BE7F6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76" t="405" r="6660" b="-407"/>
            <a:stretch/>
          </p:blipFill>
          <p:spPr>
            <a:xfrm>
              <a:off x="481977" y="4885300"/>
              <a:ext cx="2421995" cy="18564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E8BC66-0A4D-49F1-8C5A-44460E9E5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00" t="2700" r="17698" b="2961"/>
            <a:stretch/>
          </p:blipFill>
          <p:spPr>
            <a:xfrm>
              <a:off x="475937" y="2984935"/>
              <a:ext cx="2428035" cy="174846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73FB88-1773-4A81-A847-55EC490F74FC}"/>
                </a:ext>
              </a:extLst>
            </p:cNvPr>
            <p:cNvSpPr txBox="1"/>
            <p:nvPr/>
          </p:nvSpPr>
          <p:spPr>
            <a:xfrm>
              <a:off x="578775" y="4988614"/>
              <a:ext cx="774163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IonQ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79EF67-2C7A-4738-AF11-C70B829F83E2}"/>
                </a:ext>
              </a:extLst>
            </p:cNvPr>
            <p:cNvSpPr txBox="1"/>
            <p:nvPr/>
          </p:nvSpPr>
          <p:spPr>
            <a:xfrm>
              <a:off x="578775" y="3108895"/>
              <a:ext cx="2235415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Quantinuum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7FAAB3-BE29-4644-ADAF-DB51D9D82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92"/>
            <a:stretch/>
          </p:blipFill>
          <p:spPr>
            <a:xfrm>
              <a:off x="474128" y="1434702"/>
              <a:ext cx="2428036" cy="1445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6BDFC-C131-4915-88C1-845DAEF03428}"/>
              </a:ext>
            </a:extLst>
          </p:cNvPr>
          <p:cNvGrpSpPr/>
          <p:nvPr/>
        </p:nvGrpSpPr>
        <p:grpSpPr>
          <a:xfrm>
            <a:off x="3313542" y="1439721"/>
            <a:ext cx="2812085" cy="5284414"/>
            <a:chOff x="6312951" y="1449760"/>
            <a:chExt cx="2812085" cy="52844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E66B10-486A-40A4-93BA-4979CCAAC7E2}"/>
                </a:ext>
              </a:extLst>
            </p:cNvPr>
            <p:cNvSpPr txBox="1"/>
            <p:nvPr/>
          </p:nvSpPr>
          <p:spPr>
            <a:xfrm>
              <a:off x="7038975" y="6456593"/>
              <a:ext cx="1452642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Credit DiVincenzo 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B1C352-E81B-4BC7-B7A6-DDCB7951E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791" t="11216" r="13048" b="3745"/>
            <a:stretch/>
          </p:blipFill>
          <p:spPr>
            <a:xfrm>
              <a:off x="6312951" y="2984935"/>
              <a:ext cx="2812083" cy="174846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0523ACF-7BE4-4E31-8EFE-C3DCFCCF3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813" b="12304"/>
            <a:stretch/>
          </p:blipFill>
          <p:spPr>
            <a:xfrm>
              <a:off x="6312951" y="4892827"/>
              <a:ext cx="2812083" cy="184134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2D3551-AE56-4954-A423-4B915BF32F53}"/>
                </a:ext>
              </a:extLst>
            </p:cNvPr>
            <p:cNvSpPr txBox="1"/>
            <p:nvPr/>
          </p:nvSpPr>
          <p:spPr>
            <a:xfrm>
              <a:off x="6366911" y="3108895"/>
              <a:ext cx="558324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Intel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923DCC-0BDC-481C-A994-AD4611CC908A}"/>
                </a:ext>
              </a:extLst>
            </p:cNvPr>
            <p:cNvSpPr txBox="1"/>
            <p:nvPr/>
          </p:nvSpPr>
          <p:spPr>
            <a:xfrm>
              <a:off x="6387782" y="4990980"/>
              <a:ext cx="592884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UNSW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33C902C-DCB7-435A-A3D1-12BA2CB1D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" b="-7435"/>
            <a:stretch/>
          </p:blipFill>
          <p:spPr>
            <a:xfrm>
              <a:off x="6312952" y="1449760"/>
              <a:ext cx="2812084" cy="1445125"/>
            </a:xfrm>
            <a:prstGeom prst="rect">
              <a:avLst/>
            </a:prstGeom>
            <a:solidFill>
              <a:srgbClr val="F5DABD"/>
            </a:solidFill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09A75-D3DE-4572-9BE5-ADF16F240C5E}"/>
              </a:ext>
            </a:extLst>
          </p:cNvPr>
          <p:cNvGrpSpPr/>
          <p:nvPr/>
        </p:nvGrpSpPr>
        <p:grpSpPr>
          <a:xfrm>
            <a:off x="9417180" y="1449760"/>
            <a:ext cx="2408994" cy="5284414"/>
            <a:chOff x="9417180" y="1449760"/>
            <a:chExt cx="2408994" cy="52844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7540A-2FC9-4605-B6EB-DFA95CFF13A1}"/>
                </a:ext>
              </a:extLst>
            </p:cNvPr>
            <p:cNvSpPr txBox="1"/>
            <p:nvPr/>
          </p:nvSpPr>
          <p:spPr>
            <a:xfrm>
              <a:off x="9964992" y="6456593"/>
              <a:ext cx="1577676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Credit Stern &amp; Linder</a:t>
              </a:r>
            </a:p>
          </p:txBody>
        </p:sp>
        <p:pic>
          <p:nvPicPr>
            <p:cNvPr id="34" name="Picture 33" descr="Diagram&#10;&#10;Description automatically generated">
              <a:extLst>
                <a:ext uri="{FF2B5EF4-FFF2-40B4-BE49-F238E27FC236}">
                  <a16:creationId xmlns:a16="http://schemas.microsoft.com/office/drawing/2014/main" id="{CC902EC2-1695-44E7-BCC5-A965DFAFB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8" t="6303" r="2006" b="53427"/>
            <a:stretch/>
          </p:blipFill>
          <p:spPr>
            <a:xfrm>
              <a:off x="9417180" y="2984936"/>
              <a:ext cx="2393033" cy="174846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F84321-05A1-44A3-9A74-967E953E01B4}"/>
                </a:ext>
              </a:extLst>
            </p:cNvPr>
            <p:cNvSpPr txBox="1"/>
            <p:nvPr/>
          </p:nvSpPr>
          <p:spPr>
            <a:xfrm>
              <a:off x="9486374" y="3108895"/>
              <a:ext cx="564217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Delft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878E5A6-94FD-426F-B0E6-37A313658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049" b="11380"/>
            <a:stretch/>
          </p:blipFill>
          <p:spPr>
            <a:xfrm>
              <a:off x="9417180" y="4915112"/>
              <a:ext cx="2393032" cy="18190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05C01A-F486-4B31-8DCE-391EC6895E95}"/>
                </a:ext>
              </a:extLst>
            </p:cNvPr>
            <p:cNvSpPr txBox="1"/>
            <p:nvPr/>
          </p:nvSpPr>
          <p:spPr>
            <a:xfrm>
              <a:off x="9486374" y="5021380"/>
              <a:ext cx="1180860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Copenhagen</a:t>
              </a:r>
            </a:p>
          </p:txBody>
        </p:sp>
        <p:pic>
          <p:nvPicPr>
            <p:cNvPr id="51" name="Picture 50" descr="Diagram&#10;&#10;Description automatically generated">
              <a:extLst>
                <a:ext uri="{FF2B5EF4-FFF2-40B4-BE49-F238E27FC236}">
                  <a16:creationId xmlns:a16="http://schemas.microsoft.com/office/drawing/2014/main" id="{09F7FE39-5DC4-44FA-930F-A2D687E28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" t="8684" r="60291" b="59732"/>
            <a:stretch/>
          </p:blipFill>
          <p:spPr>
            <a:xfrm>
              <a:off x="9417180" y="1449760"/>
              <a:ext cx="2408994" cy="144512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445ADF5-9826-4724-A340-25F7CD3F957F}"/>
              </a:ext>
            </a:extLst>
          </p:cNvPr>
          <p:cNvGrpSpPr/>
          <p:nvPr/>
        </p:nvGrpSpPr>
        <p:grpSpPr>
          <a:xfrm>
            <a:off x="6345404" y="1460239"/>
            <a:ext cx="2762696" cy="5241036"/>
            <a:chOff x="3333304" y="1444030"/>
            <a:chExt cx="2762696" cy="529152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103663-8D8D-4548-9430-B3BC6D0385A6}"/>
                </a:ext>
              </a:extLst>
            </p:cNvPr>
            <p:cNvSpPr txBox="1"/>
            <p:nvPr/>
          </p:nvSpPr>
          <p:spPr>
            <a:xfrm>
              <a:off x="4057650" y="6456593"/>
              <a:ext cx="1072730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Credit Dickel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8E78441-CA10-4492-A814-971A5D4A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" t="7410" r="3" b="9084"/>
            <a:stretch/>
          </p:blipFill>
          <p:spPr>
            <a:xfrm>
              <a:off x="3333304" y="4470574"/>
              <a:ext cx="2758123" cy="120542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AA718E9-EBE8-439D-BC18-5AB816A0F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5058" b="2"/>
            <a:stretch/>
          </p:blipFill>
          <p:spPr>
            <a:xfrm>
              <a:off x="3337513" y="5757697"/>
              <a:ext cx="2758123" cy="9778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113125-81C9-4838-B6DD-28C044E66BBF}"/>
                </a:ext>
              </a:extLst>
            </p:cNvPr>
            <p:cNvSpPr txBox="1"/>
            <p:nvPr/>
          </p:nvSpPr>
          <p:spPr>
            <a:xfrm>
              <a:off x="3459130" y="4503419"/>
              <a:ext cx="690804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Rigetti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38211D-B424-484D-B47A-66E2A2301D6E}"/>
                </a:ext>
              </a:extLst>
            </p:cNvPr>
            <p:cNvSpPr txBox="1"/>
            <p:nvPr/>
          </p:nvSpPr>
          <p:spPr>
            <a:xfrm>
              <a:off x="3420453" y="5839231"/>
              <a:ext cx="800906" cy="2616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Google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A1891B4-22C0-4A63-A911-6D613B22887A}"/>
                </a:ext>
              </a:extLst>
            </p:cNvPr>
            <p:cNvGrpSpPr/>
            <p:nvPr/>
          </p:nvGrpSpPr>
          <p:grpSpPr>
            <a:xfrm>
              <a:off x="3337876" y="1444030"/>
              <a:ext cx="2758124" cy="1445125"/>
              <a:chOff x="3337876" y="1444030"/>
              <a:chExt cx="2758124" cy="144512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DB015CF-9372-44F0-88F2-28F94430A536}"/>
                  </a:ext>
                </a:extLst>
              </p:cNvPr>
              <p:cNvSpPr/>
              <p:nvPr/>
            </p:nvSpPr>
            <p:spPr>
              <a:xfrm>
                <a:off x="3337876" y="1444030"/>
                <a:ext cx="2758124" cy="1445125"/>
              </a:xfrm>
              <a:prstGeom prst="rect">
                <a:avLst/>
              </a:prstGeom>
              <a:solidFill>
                <a:srgbClr val="F6DDBE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5D409C4B-2ECD-47C9-8A38-9CD261EB1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6532" y="1619875"/>
                <a:ext cx="2591669" cy="1088298"/>
              </a:xfrm>
              <a:prstGeom prst="rect">
                <a:avLst/>
              </a:prstGeom>
            </p:spPr>
          </p:pic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40E0B65-9ECB-D91D-A1FC-B2C06C625A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3" b="22933"/>
          <a:stretch/>
        </p:blipFill>
        <p:spPr>
          <a:xfrm>
            <a:off x="6392341" y="2999025"/>
            <a:ext cx="2758123" cy="13779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B57D1C-F1D6-7931-320E-568487FAA533}"/>
              </a:ext>
            </a:extLst>
          </p:cNvPr>
          <p:cNvSpPr txBox="1"/>
          <p:nvPr/>
        </p:nvSpPr>
        <p:spPr>
          <a:xfrm>
            <a:off x="6498912" y="3239700"/>
            <a:ext cx="51636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dirty="0">
                <a:solidFill>
                  <a:prstClr val="black"/>
                </a:solidFill>
                <a:latin typeface="Century Gothic" panose="020F0302020204030204"/>
              </a:rPr>
              <a:t>IBM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9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2485-C8CD-487A-8270-B6B0E125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/>
          <a:p>
            <a:r>
              <a:rPr lang="en-US" dirty="0"/>
              <a:t>Quantum Processing Units (</a:t>
            </a:r>
            <a:r>
              <a:rPr lang="en-US" b="1" dirty="0">
                <a:solidFill>
                  <a:srgbClr val="0070C0"/>
                </a:solidFill>
              </a:rPr>
              <a:t>QPU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AB9-B5A6-466B-8ABC-AE953871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64" y="1508760"/>
            <a:ext cx="7159896" cy="4722358"/>
          </a:xfrm>
        </p:spPr>
        <p:txBody>
          <a:bodyPr/>
          <a:lstStyle/>
          <a:p>
            <a:r>
              <a:rPr lang="en-US" sz="2400" b="1" dirty="0">
                <a:latin typeface="+mj-lt"/>
              </a:rPr>
              <a:t>Example: IBM Q processor</a:t>
            </a:r>
          </a:p>
          <a:p>
            <a:pPr lvl="1"/>
            <a:r>
              <a:rPr lang="en-US" dirty="0">
                <a:latin typeface="+mj-lt"/>
              </a:rPr>
              <a:t>Programmable integrated superconducting QPU</a:t>
            </a:r>
          </a:p>
          <a:p>
            <a:pPr lvl="1"/>
            <a:r>
              <a:rPr lang="en-US" dirty="0">
                <a:latin typeface="+mj-lt"/>
              </a:rPr>
              <a:t>Electromagnetic shielding, ultra-high vacuum, cryogenically cooled to ~13mK</a:t>
            </a:r>
          </a:p>
          <a:p>
            <a:pPr lvl="1"/>
            <a:r>
              <a:rPr lang="en-US" dirty="0">
                <a:latin typeface="+mj-lt"/>
              </a:rPr>
              <a:t>27, 65, 127, and 433 (Osprey) qubit register</a:t>
            </a:r>
          </a:p>
          <a:p>
            <a:pPr lvl="1"/>
            <a:r>
              <a:rPr lang="en-US" dirty="0">
                <a:latin typeface="+mj-lt"/>
              </a:rPr>
              <a:t>General-purpose, gate mode</a:t>
            </a:r>
          </a:p>
          <a:p>
            <a:pPr lvl="1"/>
            <a:r>
              <a:rPr lang="en-US" dirty="0">
                <a:latin typeface="+mj-lt"/>
              </a:rPr>
              <a:t>Gate errors &lt;1%, measure errors ~ 5%</a:t>
            </a:r>
          </a:p>
          <a:p>
            <a:pPr lvl="1"/>
            <a:r>
              <a:rPr lang="en-US" dirty="0">
                <a:latin typeface="+mj-lt"/>
              </a:rPr>
              <a:t>Cloud-based access, HTTPS</a:t>
            </a:r>
          </a:p>
          <a:p>
            <a:pPr lvl="1"/>
            <a:r>
              <a:rPr lang="en-US" dirty="0">
                <a:latin typeface="+mj-lt"/>
              </a:rPr>
              <a:t>Authentication and management</a:t>
            </a:r>
          </a:p>
          <a:p>
            <a:pPr lvl="1"/>
            <a:r>
              <a:rPr lang="en-US" dirty="0">
                <a:latin typeface="+mj-lt"/>
              </a:rPr>
              <a:t>Job queuing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524F-D6E9-498C-9C50-AAA5E4FAEE0E}"/>
              </a:ext>
            </a:extLst>
          </p:cNvPr>
          <p:cNvSpPr txBox="1"/>
          <p:nvPr/>
        </p:nvSpPr>
        <p:spPr>
          <a:xfrm>
            <a:off x="8608077" y="2104620"/>
            <a:ext cx="34932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Credit IBM Q 16-qubit processor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9CA71-6DA1-4B29-B369-6B75E8DA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76" y="1072186"/>
            <a:ext cx="2253082" cy="1502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9A1505-EB67-2A78-686A-97CCA0E4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r="12109"/>
          <a:stretch/>
        </p:blipFill>
        <p:spPr>
          <a:xfrm>
            <a:off x="9824209" y="2618778"/>
            <a:ext cx="1705252" cy="162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DD179-8F80-F8B8-76B3-9DE890FB3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79" y="4504763"/>
            <a:ext cx="3069075" cy="1726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54C88-065E-C1A8-E130-59B1DD0096A0}"/>
              </a:ext>
            </a:extLst>
          </p:cNvPr>
          <p:cNvSpPr txBox="1"/>
          <p:nvPr/>
        </p:nvSpPr>
        <p:spPr>
          <a:xfrm>
            <a:off x="7878805" y="6283657"/>
            <a:ext cx="38908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Credit IBM Q processor control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E5D12-D40F-7FD6-947E-0677316CE256}"/>
              </a:ext>
            </a:extLst>
          </p:cNvPr>
          <p:cNvSpPr txBox="1"/>
          <p:nvPr/>
        </p:nvSpPr>
        <p:spPr>
          <a:xfrm>
            <a:off x="8144201" y="3994105"/>
            <a:ext cx="15183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Credit IBM Q</a:t>
            </a:r>
          </a:p>
        </p:txBody>
      </p:sp>
    </p:spTree>
    <p:extLst>
      <p:ext uri="{BB962C8B-B14F-4D97-AF65-F5344CB8AC3E}">
        <p14:creationId xmlns:p14="http://schemas.microsoft.com/office/powerpoint/2010/main" val="25630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2018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2018" id="{D51A82B0-CF3B-46E9-91B3-6C5D67A9E854}" vid="{E86B2F93-6672-4E81-AAD1-ADE621B09EFC}"/>
    </a:ext>
  </a:extLst>
</a:theme>
</file>

<file path=ppt/theme/theme2.xml><?xml version="1.0" encoding="utf-8"?>
<a:theme xmlns:a="http://schemas.openxmlformats.org/drawingml/2006/main" name="1_ORNL 2018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2018" id="{D51A82B0-CF3B-46E9-91B3-6C5D67A9E854}" vid="{E86B2F93-6672-4E81-AAD1-ADE621B09E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8644</TotalTime>
  <Words>1965</Words>
  <Application>Microsoft Macintosh PowerPoint</Application>
  <PresentationFormat>Widescreen</PresentationFormat>
  <Paragraphs>351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system-ui</vt:lpstr>
      <vt:lpstr>Times</vt:lpstr>
      <vt:lpstr>Arial</vt:lpstr>
      <vt:lpstr>Arial Black</vt:lpstr>
      <vt:lpstr>Calibri</vt:lpstr>
      <vt:lpstr>Cambria Math</vt:lpstr>
      <vt:lpstr>Century Gothic</vt:lpstr>
      <vt:lpstr>Wingdings</vt:lpstr>
      <vt:lpstr>ORNL 2018</vt:lpstr>
      <vt:lpstr>1_ORNL 2018</vt:lpstr>
      <vt:lpstr>QNLP Workflow on HPC + QC</vt:lpstr>
      <vt:lpstr>Contents</vt:lpstr>
      <vt:lpstr>PowerPoint Presentation</vt:lpstr>
      <vt:lpstr>PowerPoint Presentation</vt:lpstr>
      <vt:lpstr>PowerPoint Presentation</vt:lpstr>
      <vt:lpstr>What is Quantum Computing?</vt:lpstr>
      <vt:lpstr>PowerPoint Presentation</vt:lpstr>
      <vt:lpstr>Quantum Devices for Quantum Computing</vt:lpstr>
      <vt:lpstr>Quantum Processing Units (QPU)</vt:lpstr>
      <vt:lpstr>Scientific Computing with Quantum Computers</vt:lpstr>
      <vt:lpstr>Contents</vt:lpstr>
      <vt:lpstr>Quantum Computing and Classical Computing </vt:lpstr>
      <vt:lpstr>Integration of HPC and QC</vt:lpstr>
      <vt:lpstr>Hybrid Architectures:   The Accelerator Models of Computing</vt:lpstr>
      <vt:lpstr>System Integration with Quantum</vt:lpstr>
      <vt:lpstr>Workflows between HPC and Quantum Devices</vt:lpstr>
      <vt:lpstr>Contents</vt:lpstr>
      <vt:lpstr>Natural Language Processing (NLP)</vt:lpstr>
      <vt:lpstr>Quantum Natural Language Processing (QNLP)</vt:lpstr>
      <vt:lpstr>Quantum Natural Language Processing (QNLP)</vt:lpstr>
      <vt:lpstr>Contents</vt:lpstr>
      <vt:lpstr>λambeq – a toolkit for QNLP (arXiv:2110.04236)</vt:lpstr>
      <vt:lpstr>Lambeq (after the late mathematician and linguist Joachim Lambek)</vt:lpstr>
      <vt:lpstr>General Pipeline (Lorenz R. et. al., QNLP in Practice: arXiv:2102.12846)</vt:lpstr>
      <vt:lpstr>General Pipeline</vt:lpstr>
      <vt:lpstr>General Pipeline</vt:lpstr>
      <vt:lpstr>  </vt:lpstr>
      <vt:lpstr>  </vt:lpstr>
      <vt:lpstr>Contents</vt:lpstr>
      <vt:lpstr>  </vt:lpstr>
      <vt:lpstr>PowerPoint Presentation</vt:lpstr>
      <vt:lpstr>PowerPoint Presentation</vt:lpstr>
      <vt:lpstr>  </vt:lpstr>
      <vt:lpstr>Job submission to the Crusher compute node</vt:lpstr>
      <vt:lpstr>  </vt:lpstr>
      <vt:lpstr>Results</vt:lpstr>
      <vt:lpstr>Contents</vt:lpstr>
      <vt:lpstr>OLCF HPC - Quantum Workflow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 Ridge Leadership Computing Facility Quantum Computing User Program</dc:title>
  <dc:creator>Humble, Travis</dc:creator>
  <cp:lastModifiedBy>Suh, In-Saeng</cp:lastModifiedBy>
  <cp:revision>308</cp:revision>
  <cp:lastPrinted>2023-09-16T19:41:54Z</cp:lastPrinted>
  <dcterms:created xsi:type="dcterms:W3CDTF">2019-11-11T13:44:45Z</dcterms:created>
  <dcterms:modified xsi:type="dcterms:W3CDTF">2023-09-16T19:41:58Z</dcterms:modified>
</cp:coreProperties>
</file>